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78" r:id="rId6"/>
    <p:sldId id="279" r:id="rId7"/>
    <p:sldId id="280" r:id="rId8"/>
    <p:sldId id="281" r:id="rId9"/>
    <p:sldId id="276" r:id="rId10"/>
    <p:sldId id="261" r:id="rId11"/>
    <p:sldId id="262" r:id="rId12"/>
    <p:sldId id="263" r:id="rId13"/>
    <p:sldId id="259" r:id="rId14"/>
    <p:sldId id="260" r:id="rId15"/>
    <p:sldId id="258" r:id="rId16"/>
    <p:sldId id="265" r:id="rId17"/>
    <p:sldId id="268" r:id="rId18"/>
    <p:sldId id="269" r:id="rId19"/>
    <p:sldId id="270" r:id="rId20"/>
    <p:sldId id="267" r:id="rId21"/>
    <p:sldId id="266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%20Salinas\Documents\1\D.N.R.A\RUA%20Autmov&#243;l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%20Salinas\Documents\1\D.N.R.A\RUA%20Autmov&#243;l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%20Salinas\Documents\1\D.N.R.A\RUA%20Autmov&#243;l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title>
      <c:tx>
        <c:rich>
          <a:bodyPr/>
          <a:lstStyle/>
          <a:p>
            <a:pPr>
              <a:defRPr sz="1200"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Automóviles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(304.241 - 37,17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7.8772162717535593E-2"/>
          <c:y val="3.9007092198581561E-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Hoja1!$B$1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Hoja1!$A$3:$A$91</c:f>
              <c:numCache>
                <c:formatCode>General</c:formatCode>
                <c:ptCount val="89"/>
                <c:pt idx="0">
                  <c:v>1904</c:v>
                </c:pt>
                <c:pt idx="1">
                  <c:v>1905</c:v>
                </c:pt>
                <c:pt idx="2">
                  <c:v>1910</c:v>
                </c:pt>
                <c:pt idx="3">
                  <c:v>1916</c:v>
                </c:pt>
                <c:pt idx="4">
                  <c:v>1917</c:v>
                </c:pt>
                <c:pt idx="5">
                  <c:v>1920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1838</c:v>
                </c:pt>
                <c:pt idx="21">
                  <c:v>1939</c:v>
                </c:pt>
                <c:pt idx="22">
                  <c:v>1940</c:v>
                </c:pt>
                <c:pt idx="23">
                  <c:v>1942</c:v>
                </c:pt>
                <c:pt idx="24">
                  <c:v>1943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</c:numCache>
            </c:numRef>
          </c:cat>
          <c:val>
            <c:numRef>
              <c:f>Hoja1!$B$3:$B$91</c:f>
              <c:numCache>
                <c:formatCode>#,##0</c:formatCode>
                <c:ptCount val="8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19</c:v>
                </c:pt>
                <c:pt idx="11">
                  <c:v>21</c:v>
                </c:pt>
                <c:pt idx="12">
                  <c:v>13</c:v>
                </c:pt>
                <c:pt idx="13">
                  <c:v>11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9</c:v>
                </c:pt>
                <c:pt idx="20">
                  <c:v>7</c:v>
                </c:pt>
                <c:pt idx="21">
                  <c:v>7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6</c:v>
                </c:pt>
                <c:pt idx="27">
                  <c:v>10</c:v>
                </c:pt>
                <c:pt idx="28">
                  <c:v>6</c:v>
                </c:pt>
                <c:pt idx="29">
                  <c:v>8</c:v>
                </c:pt>
                <c:pt idx="30">
                  <c:v>10</c:v>
                </c:pt>
                <c:pt idx="31">
                  <c:v>6</c:v>
                </c:pt>
                <c:pt idx="32">
                  <c:v>16</c:v>
                </c:pt>
                <c:pt idx="33">
                  <c:v>19</c:v>
                </c:pt>
                <c:pt idx="34">
                  <c:v>39</c:v>
                </c:pt>
                <c:pt idx="35">
                  <c:v>28</c:v>
                </c:pt>
                <c:pt idx="36">
                  <c:v>19</c:v>
                </c:pt>
                <c:pt idx="37">
                  <c:v>26</c:v>
                </c:pt>
                <c:pt idx="38">
                  <c:v>36</c:v>
                </c:pt>
                <c:pt idx="39">
                  <c:v>25</c:v>
                </c:pt>
                <c:pt idx="40">
                  <c:v>62</c:v>
                </c:pt>
                <c:pt idx="41">
                  <c:v>49</c:v>
                </c:pt>
                <c:pt idx="42">
                  <c:v>72</c:v>
                </c:pt>
                <c:pt idx="43">
                  <c:v>76</c:v>
                </c:pt>
                <c:pt idx="44">
                  <c:v>60</c:v>
                </c:pt>
                <c:pt idx="45">
                  <c:v>110</c:v>
                </c:pt>
                <c:pt idx="46">
                  <c:v>137</c:v>
                </c:pt>
                <c:pt idx="47">
                  <c:v>178</c:v>
                </c:pt>
                <c:pt idx="48">
                  <c:v>244</c:v>
                </c:pt>
                <c:pt idx="49">
                  <c:v>280</c:v>
                </c:pt>
                <c:pt idx="50">
                  <c:v>409</c:v>
                </c:pt>
                <c:pt idx="51">
                  <c:v>327</c:v>
                </c:pt>
                <c:pt idx="52">
                  <c:v>549</c:v>
                </c:pt>
                <c:pt idx="53">
                  <c:v>565</c:v>
                </c:pt>
                <c:pt idx="54">
                  <c:v>1020</c:v>
                </c:pt>
                <c:pt idx="55">
                  <c:v>1341</c:v>
                </c:pt>
                <c:pt idx="56">
                  <c:v>1609</c:v>
                </c:pt>
                <c:pt idx="57">
                  <c:v>3118</c:v>
                </c:pt>
                <c:pt idx="58">
                  <c:v>3364</c:v>
                </c:pt>
                <c:pt idx="59">
                  <c:v>4205</c:v>
                </c:pt>
                <c:pt idx="60">
                  <c:v>6354</c:v>
                </c:pt>
                <c:pt idx="61">
                  <c:v>4704</c:v>
                </c:pt>
                <c:pt idx="62">
                  <c:v>4907</c:v>
                </c:pt>
                <c:pt idx="63">
                  <c:v>3997</c:v>
                </c:pt>
                <c:pt idx="64">
                  <c:v>4401</c:v>
                </c:pt>
                <c:pt idx="65">
                  <c:v>5749</c:v>
                </c:pt>
                <c:pt idx="66">
                  <c:v>7111</c:v>
                </c:pt>
                <c:pt idx="67">
                  <c:v>9571</c:v>
                </c:pt>
                <c:pt idx="68">
                  <c:v>11062</c:v>
                </c:pt>
                <c:pt idx="69">
                  <c:v>12370</c:v>
                </c:pt>
                <c:pt idx="70">
                  <c:v>15902</c:v>
                </c:pt>
                <c:pt idx="71">
                  <c:v>15826</c:v>
                </c:pt>
                <c:pt idx="72">
                  <c:v>14147</c:v>
                </c:pt>
                <c:pt idx="73">
                  <c:v>16819</c:v>
                </c:pt>
                <c:pt idx="74">
                  <c:v>19952</c:v>
                </c:pt>
                <c:pt idx="75">
                  <c:v>24755</c:v>
                </c:pt>
                <c:pt idx="76">
                  <c:v>21567</c:v>
                </c:pt>
                <c:pt idx="77">
                  <c:v>23722</c:v>
                </c:pt>
                <c:pt idx="78">
                  <c:v>19394</c:v>
                </c:pt>
                <c:pt idx="79">
                  <c:v>9091</c:v>
                </c:pt>
                <c:pt idx="80">
                  <c:v>8039</c:v>
                </c:pt>
                <c:pt idx="81">
                  <c:v>7678</c:v>
                </c:pt>
                <c:pt idx="82">
                  <c:v>2601</c:v>
                </c:pt>
                <c:pt idx="83">
                  <c:v>1461</c:v>
                </c:pt>
                <c:pt idx="84">
                  <c:v>1920</c:v>
                </c:pt>
                <c:pt idx="85">
                  <c:v>3052</c:v>
                </c:pt>
                <c:pt idx="86">
                  <c:v>3223</c:v>
                </c:pt>
                <c:pt idx="87">
                  <c:v>3675</c:v>
                </c:pt>
                <c:pt idx="88">
                  <c:v>3031</c:v>
                </c:pt>
              </c:numCache>
            </c:numRef>
          </c:val>
        </c:ser>
        <c:axId val="106623744"/>
        <c:axId val="106625280"/>
      </c:barChart>
      <c:catAx>
        <c:axId val="10662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s-PY"/>
          </a:p>
        </c:txPr>
        <c:crossAx val="106625280"/>
        <c:crosses val="autoZero"/>
        <c:auto val="1"/>
        <c:lblAlgn val="ctr"/>
        <c:lblOffset val="100"/>
      </c:catAx>
      <c:valAx>
        <c:axId val="106625280"/>
        <c:scaling>
          <c:orientation val="minMax"/>
          <c:max val="2500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es-PY"/>
          </a:p>
        </c:txPr>
        <c:crossAx val="106623744"/>
        <c:crosses val="autoZero"/>
        <c:crossBetween val="between"/>
      </c:valAx>
    </c:plotArea>
    <c:plotVisOnly val="1"/>
  </c:chart>
  <c:spPr>
    <a:solidFill>
      <a:schemeClr val="bg1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65100" prst="coolSlan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Y"/>
  <c:chart>
    <c:title>
      <c:tx>
        <c:rich>
          <a:bodyPr/>
          <a:lstStyle/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Camionetas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Furgones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(259.956 - 31,76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7.09220375230874E-2"/>
          <c:y val="2.1390374331550797E-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'[RUA Camionetas.xlsx]Hoja1'!$B$1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'[RUA Camionetas.xlsx]Hoja1'!$A$2:$A$79</c:f>
              <c:strCache>
                <c:ptCount val="78"/>
                <c:pt idx="0">
                  <c:v>s/a</c:v>
                </c:pt>
                <c:pt idx="1">
                  <c:v>1928</c:v>
                </c:pt>
                <c:pt idx="2">
                  <c:v>1930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1938</c:v>
                </c:pt>
                <c:pt idx="8">
                  <c:v>1939</c:v>
                </c:pt>
                <c:pt idx="9">
                  <c:v>1940</c:v>
                </c:pt>
                <c:pt idx="10">
                  <c:v>1941</c:v>
                </c:pt>
                <c:pt idx="11">
                  <c:v>1942</c:v>
                </c:pt>
                <c:pt idx="12">
                  <c:v>1943</c:v>
                </c:pt>
                <c:pt idx="13">
                  <c:v>1944</c:v>
                </c:pt>
                <c:pt idx="14">
                  <c:v>1945</c:v>
                </c:pt>
                <c:pt idx="15">
                  <c:v>1946</c:v>
                </c:pt>
                <c:pt idx="16">
                  <c:v>1947</c:v>
                </c:pt>
                <c:pt idx="17">
                  <c:v>1948</c:v>
                </c:pt>
                <c:pt idx="18">
                  <c:v>1949</c:v>
                </c:pt>
                <c:pt idx="19">
                  <c:v>1950</c:v>
                </c:pt>
                <c:pt idx="20">
                  <c:v>1951</c:v>
                </c:pt>
                <c:pt idx="21">
                  <c:v>1952</c:v>
                </c:pt>
                <c:pt idx="22">
                  <c:v>1953</c:v>
                </c:pt>
                <c:pt idx="23">
                  <c:v>1954</c:v>
                </c:pt>
                <c:pt idx="24">
                  <c:v>1955</c:v>
                </c:pt>
                <c:pt idx="25">
                  <c:v>1956</c:v>
                </c:pt>
                <c:pt idx="26">
                  <c:v>1957</c:v>
                </c:pt>
                <c:pt idx="27">
                  <c:v>1958</c:v>
                </c:pt>
                <c:pt idx="28">
                  <c:v>1959</c:v>
                </c:pt>
                <c:pt idx="29">
                  <c:v>1960</c:v>
                </c:pt>
                <c:pt idx="30">
                  <c:v>1961</c:v>
                </c:pt>
                <c:pt idx="31">
                  <c:v>1962</c:v>
                </c:pt>
                <c:pt idx="32">
                  <c:v>1963</c:v>
                </c:pt>
                <c:pt idx="33">
                  <c:v>1964</c:v>
                </c:pt>
                <c:pt idx="34">
                  <c:v>1965</c:v>
                </c:pt>
                <c:pt idx="35">
                  <c:v>1966</c:v>
                </c:pt>
                <c:pt idx="36">
                  <c:v>1967</c:v>
                </c:pt>
                <c:pt idx="37">
                  <c:v>1968</c:v>
                </c:pt>
                <c:pt idx="38">
                  <c:v>1969</c:v>
                </c:pt>
                <c:pt idx="39">
                  <c:v>1970</c:v>
                </c:pt>
                <c:pt idx="40">
                  <c:v>1971</c:v>
                </c:pt>
                <c:pt idx="41">
                  <c:v>1972</c:v>
                </c:pt>
                <c:pt idx="42">
                  <c:v>1973</c:v>
                </c:pt>
                <c:pt idx="43">
                  <c:v>1974</c:v>
                </c:pt>
                <c:pt idx="44">
                  <c:v>1975</c:v>
                </c:pt>
                <c:pt idx="45">
                  <c:v>1976</c:v>
                </c:pt>
                <c:pt idx="46">
                  <c:v>1977</c:v>
                </c:pt>
                <c:pt idx="47">
                  <c:v>1978</c:v>
                </c:pt>
                <c:pt idx="48">
                  <c:v>1979</c:v>
                </c:pt>
                <c:pt idx="49">
                  <c:v>1980</c:v>
                </c:pt>
                <c:pt idx="50">
                  <c:v>1981</c:v>
                </c:pt>
                <c:pt idx="51">
                  <c:v>1982</c:v>
                </c:pt>
                <c:pt idx="52">
                  <c:v>1983</c:v>
                </c:pt>
                <c:pt idx="53">
                  <c:v>1984</c:v>
                </c:pt>
                <c:pt idx="54">
                  <c:v>1985</c:v>
                </c:pt>
                <c:pt idx="55">
                  <c:v>1986</c:v>
                </c:pt>
                <c:pt idx="56">
                  <c:v>1987</c:v>
                </c:pt>
                <c:pt idx="57">
                  <c:v>1988</c:v>
                </c:pt>
                <c:pt idx="58">
                  <c:v>1989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1997</c:v>
                </c:pt>
                <c:pt idx="67">
                  <c:v>1998</c:v>
                </c:pt>
                <c:pt idx="68">
                  <c:v>1999</c:v>
                </c:pt>
                <c:pt idx="69">
                  <c:v>2000</c:v>
                </c:pt>
                <c:pt idx="70">
                  <c:v>2001</c:v>
                </c:pt>
                <c:pt idx="71">
                  <c:v>2002</c:v>
                </c:pt>
                <c:pt idx="72">
                  <c:v>2003</c:v>
                </c:pt>
                <c:pt idx="73">
                  <c:v>2004</c:v>
                </c:pt>
                <c:pt idx="74">
                  <c:v>2005</c:v>
                </c:pt>
                <c:pt idx="75">
                  <c:v>2006</c:v>
                </c:pt>
                <c:pt idx="76">
                  <c:v>2007</c:v>
                </c:pt>
                <c:pt idx="77">
                  <c:v>2008</c:v>
                </c:pt>
              </c:strCache>
            </c:strRef>
          </c:cat>
          <c:val>
            <c:numRef>
              <c:f>'[RUA Camionetas.xlsx]Hoja1'!$B$2:$B$79</c:f>
              <c:numCache>
                <c:formatCode>#,##0</c:formatCode>
                <c:ptCount val="78"/>
                <c:pt idx="0">
                  <c:v>17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18</c:v>
                </c:pt>
                <c:pt idx="12">
                  <c:v>8</c:v>
                </c:pt>
                <c:pt idx="13">
                  <c:v>4</c:v>
                </c:pt>
                <c:pt idx="14">
                  <c:v>11</c:v>
                </c:pt>
                <c:pt idx="15">
                  <c:v>12</c:v>
                </c:pt>
                <c:pt idx="16">
                  <c:v>32</c:v>
                </c:pt>
                <c:pt idx="17">
                  <c:v>10</c:v>
                </c:pt>
                <c:pt idx="18">
                  <c:v>13</c:v>
                </c:pt>
                <c:pt idx="19">
                  <c:v>24</c:v>
                </c:pt>
                <c:pt idx="20">
                  <c:v>26</c:v>
                </c:pt>
                <c:pt idx="21">
                  <c:v>45</c:v>
                </c:pt>
                <c:pt idx="22">
                  <c:v>47</c:v>
                </c:pt>
                <c:pt idx="23">
                  <c:v>68</c:v>
                </c:pt>
                <c:pt idx="24">
                  <c:v>34</c:v>
                </c:pt>
                <c:pt idx="25">
                  <c:v>38</c:v>
                </c:pt>
                <c:pt idx="26">
                  <c:v>45</c:v>
                </c:pt>
                <c:pt idx="27">
                  <c:v>80</c:v>
                </c:pt>
                <c:pt idx="28">
                  <c:v>59</c:v>
                </c:pt>
                <c:pt idx="29">
                  <c:v>191</c:v>
                </c:pt>
                <c:pt idx="30">
                  <c:v>52</c:v>
                </c:pt>
                <c:pt idx="31">
                  <c:v>110</c:v>
                </c:pt>
                <c:pt idx="32">
                  <c:v>112</c:v>
                </c:pt>
                <c:pt idx="33">
                  <c:v>140</c:v>
                </c:pt>
                <c:pt idx="34">
                  <c:v>202</c:v>
                </c:pt>
                <c:pt idx="35">
                  <c:v>180</c:v>
                </c:pt>
                <c:pt idx="36">
                  <c:v>197</c:v>
                </c:pt>
                <c:pt idx="37">
                  <c:v>384</c:v>
                </c:pt>
                <c:pt idx="38">
                  <c:v>348</c:v>
                </c:pt>
                <c:pt idx="39">
                  <c:v>566</c:v>
                </c:pt>
                <c:pt idx="40">
                  <c:v>436</c:v>
                </c:pt>
                <c:pt idx="41">
                  <c:v>592</c:v>
                </c:pt>
                <c:pt idx="42">
                  <c:v>720</c:v>
                </c:pt>
                <c:pt idx="43">
                  <c:v>1005</c:v>
                </c:pt>
                <c:pt idx="44">
                  <c:v>1084</c:v>
                </c:pt>
                <c:pt idx="45">
                  <c:v>1017</c:v>
                </c:pt>
                <c:pt idx="46">
                  <c:v>1542</c:v>
                </c:pt>
                <c:pt idx="47">
                  <c:v>2026</c:v>
                </c:pt>
                <c:pt idx="48">
                  <c:v>2066</c:v>
                </c:pt>
                <c:pt idx="49">
                  <c:v>3243</c:v>
                </c:pt>
                <c:pt idx="50">
                  <c:v>2635</c:v>
                </c:pt>
                <c:pt idx="51">
                  <c:v>2666</c:v>
                </c:pt>
                <c:pt idx="52">
                  <c:v>1504</c:v>
                </c:pt>
                <c:pt idx="53">
                  <c:v>1766</c:v>
                </c:pt>
                <c:pt idx="54">
                  <c:v>2234</c:v>
                </c:pt>
                <c:pt idx="55">
                  <c:v>3415</c:v>
                </c:pt>
                <c:pt idx="56">
                  <c:v>5425</c:v>
                </c:pt>
                <c:pt idx="57">
                  <c:v>7930</c:v>
                </c:pt>
                <c:pt idx="58">
                  <c:v>9556</c:v>
                </c:pt>
                <c:pt idx="59">
                  <c:v>14910</c:v>
                </c:pt>
                <c:pt idx="60">
                  <c:v>11625</c:v>
                </c:pt>
                <c:pt idx="61">
                  <c:v>11712</c:v>
                </c:pt>
                <c:pt idx="62">
                  <c:v>13947</c:v>
                </c:pt>
                <c:pt idx="63">
                  <c:v>18163</c:v>
                </c:pt>
                <c:pt idx="64">
                  <c:v>20745</c:v>
                </c:pt>
                <c:pt idx="65">
                  <c:v>17429</c:v>
                </c:pt>
                <c:pt idx="66">
                  <c:v>20889</c:v>
                </c:pt>
                <c:pt idx="67">
                  <c:v>19239</c:v>
                </c:pt>
                <c:pt idx="68">
                  <c:v>9230</c:v>
                </c:pt>
                <c:pt idx="69">
                  <c:v>6644</c:v>
                </c:pt>
                <c:pt idx="70">
                  <c:v>9266</c:v>
                </c:pt>
                <c:pt idx="71">
                  <c:v>3851</c:v>
                </c:pt>
                <c:pt idx="72">
                  <c:v>2117</c:v>
                </c:pt>
                <c:pt idx="73">
                  <c:v>5280</c:v>
                </c:pt>
                <c:pt idx="74">
                  <c:v>5917</c:v>
                </c:pt>
                <c:pt idx="75">
                  <c:v>5113</c:v>
                </c:pt>
                <c:pt idx="76">
                  <c:v>5955</c:v>
                </c:pt>
                <c:pt idx="77">
                  <c:v>3963</c:v>
                </c:pt>
              </c:numCache>
            </c:numRef>
          </c:val>
        </c:ser>
        <c:axId val="113388544"/>
        <c:axId val="113402624"/>
      </c:barChart>
      <c:catAx>
        <c:axId val="11338854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PY"/>
          </a:p>
        </c:txPr>
        <c:crossAx val="113402624"/>
        <c:crosses val="autoZero"/>
        <c:auto val="1"/>
        <c:lblAlgn val="ctr"/>
        <c:lblOffset val="100"/>
      </c:catAx>
      <c:valAx>
        <c:axId val="11340262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es-PY"/>
          </a:p>
        </c:txPr>
        <c:crossAx val="113388544"/>
        <c:crosses val="autoZero"/>
        <c:crossBetween val="between"/>
      </c:valAx>
    </c:plotArea>
    <c:plotVisOnly val="1"/>
  </c:chart>
  <c:spPr>
    <a:solidFill>
      <a:prstClr val="white"/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65100" prst="coolSlant"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Y"/>
  <c:chart>
    <c:title>
      <c:tx>
        <c:rich>
          <a:bodyPr/>
          <a:lstStyle/>
          <a:p>
            <a:pPr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Automóviles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Camionetas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Furgones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(564.197 - 68,93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7.8611111111111132E-2"/>
          <c:y val="2.1276595744680847E-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strRef>
              <c:f>Hoja2!$F$2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Hoja2!$E$3:$E$94</c:f>
              <c:strCache>
                <c:ptCount val="92"/>
                <c:pt idx="0">
                  <c:v>s/a</c:v>
                </c:pt>
                <c:pt idx="1">
                  <c:v>1904</c:v>
                </c:pt>
                <c:pt idx="2">
                  <c:v>1905</c:v>
                </c:pt>
                <c:pt idx="3">
                  <c:v>1910</c:v>
                </c:pt>
                <c:pt idx="4">
                  <c:v>1916</c:v>
                </c:pt>
                <c:pt idx="5">
                  <c:v>1917</c:v>
                </c:pt>
                <c:pt idx="6">
                  <c:v>1920</c:v>
                </c:pt>
                <c:pt idx="7">
                  <c:v>1924</c:v>
                </c:pt>
                <c:pt idx="8">
                  <c:v>1925</c:v>
                </c:pt>
                <c:pt idx="9">
                  <c:v>1926</c:v>
                </c:pt>
                <c:pt idx="10">
                  <c:v>1927</c:v>
                </c:pt>
                <c:pt idx="11">
                  <c:v>1928</c:v>
                </c:pt>
                <c:pt idx="12">
                  <c:v>1929</c:v>
                </c:pt>
                <c:pt idx="13">
                  <c:v>1930</c:v>
                </c:pt>
                <c:pt idx="14">
                  <c:v>1931</c:v>
                </c:pt>
                <c:pt idx="15">
                  <c:v>1932</c:v>
                </c:pt>
                <c:pt idx="16">
                  <c:v>1933</c:v>
                </c:pt>
                <c:pt idx="17">
                  <c:v>1934</c:v>
                </c:pt>
                <c:pt idx="18">
                  <c:v>1935</c:v>
                </c:pt>
                <c:pt idx="19">
                  <c:v>1936</c:v>
                </c:pt>
                <c:pt idx="20">
                  <c:v>1937</c:v>
                </c:pt>
                <c:pt idx="21">
                  <c:v>1938</c:v>
                </c:pt>
                <c:pt idx="22">
                  <c:v>1939</c:v>
                </c:pt>
                <c:pt idx="23">
                  <c:v>1940</c:v>
                </c:pt>
                <c:pt idx="24">
                  <c:v>1941</c:v>
                </c:pt>
                <c:pt idx="25">
                  <c:v>1942</c:v>
                </c:pt>
                <c:pt idx="26">
                  <c:v>1943</c:v>
                </c:pt>
                <c:pt idx="27">
                  <c:v>1944</c:v>
                </c:pt>
                <c:pt idx="28">
                  <c:v>1945</c:v>
                </c:pt>
                <c:pt idx="29">
                  <c:v>1946</c:v>
                </c:pt>
                <c:pt idx="30">
                  <c:v>1947</c:v>
                </c:pt>
                <c:pt idx="31">
                  <c:v>1948</c:v>
                </c:pt>
                <c:pt idx="32">
                  <c:v>1949</c:v>
                </c:pt>
                <c:pt idx="33">
                  <c:v>1950</c:v>
                </c:pt>
                <c:pt idx="34">
                  <c:v>1951</c:v>
                </c:pt>
                <c:pt idx="35">
                  <c:v>1952</c:v>
                </c:pt>
                <c:pt idx="36">
                  <c:v>1953</c:v>
                </c:pt>
                <c:pt idx="37">
                  <c:v>1954</c:v>
                </c:pt>
                <c:pt idx="38">
                  <c:v>1955</c:v>
                </c:pt>
                <c:pt idx="39">
                  <c:v>1956</c:v>
                </c:pt>
                <c:pt idx="40">
                  <c:v>1957</c:v>
                </c:pt>
                <c:pt idx="41">
                  <c:v>1958</c:v>
                </c:pt>
                <c:pt idx="42">
                  <c:v>1959</c:v>
                </c:pt>
                <c:pt idx="43">
                  <c:v>1960</c:v>
                </c:pt>
                <c:pt idx="44">
                  <c:v>1961</c:v>
                </c:pt>
                <c:pt idx="45">
                  <c:v>1962</c:v>
                </c:pt>
                <c:pt idx="46">
                  <c:v>1963</c:v>
                </c:pt>
                <c:pt idx="47">
                  <c:v>1964</c:v>
                </c:pt>
                <c:pt idx="48">
                  <c:v>1965</c:v>
                </c:pt>
                <c:pt idx="49">
                  <c:v>1966</c:v>
                </c:pt>
                <c:pt idx="50">
                  <c:v>1967</c:v>
                </c:pt>
                <c:pt idx="51">
                  <c:v>1968</c:v>
                </c:pt>
                <c:pt idx="52">
                  <c:v>1969</c:v>
                </c:pt>
                <c:pt idx="53">
                  <c:v>1970</c:v>
                </c:pt>
                <c:pt idx="54">
                  <c:v>1971</c:v>
                </c:pt>
                <c:pt idx="55">
                  <c:v>1972</c:v>
                </c:pt>
                <c:pt idx="56">
                  <c:v>1973</c:v>
                </c:pt>
                <c:pt idx="57">
                  <c:v>1974</c:v>
                </c:pt>
                <c:pt idx="58">
                  <c:v>1975</c:v>
                </c:pt>
                <c:pt idx="59">
                  <c:v>1976</c:v>
                </c:pt>
                <c:pt idx="60">
                  <c:v>1977</c:v>
                </c:pt>
                <c:pt idx="61">
                  <c:v>1978</c:v>
                </c:pt>
                <c:pt idx="62">
                  <c:v>1979</c:v>
                </c:pt>
                <c:pt idx="63">
                  <c:v>1980</c:v>
                </c:pt>
                <c:pt idx="64">
                  <c:v>1981</c:v>
                </c:pt>
                <c:pt idx="65">
                  <c:v>1982</c:v>
                </c:pt>
                <c:pt idx="66">
                  <c:v>1983</c:v>
                </c:pt>
                <c:pt idx="67">
                  <c:v>1984</c:v>
                </c:pt>
                <c:pt idx="68">
                  <c:v>1985</c:v>
                </c:pt>
                <c:pt idx="69">
                  <c:v>1986</c:v>
                </c:pt>
                <c:pt idx="70">
                  <c:v>1987</c:v>
                </c:pt>
                <c:pt idx="71">
                  <c:v>1988</c:v>
                </c:pt>
                <c:pt idx="72">
                  <c:v>1989</c:v>
                </c:pt>
                <c:pt idx="73">
                  <c:v>1990</c:v>
                </c:pt>
                <c:pt idx="74">
                  <c:v>1991</c:v>
                </c:pt>
                <c:pt idx="75">
                  <c:v>1992</c:v>
                </c:pt>
                <c:pt idx="76">
                  <c:v>1993</c:v>
                </c:pt>
                <c:pt idx="77">
                  <c:v>1994</c:v>
                </c:pt>
                <c:pt idx="78">
                  <c:v>1995</c:v>
                </c:pt>
                <c:pt idx="79">
                  <c:v>1996</c:v>
                </c:pt>
                <c:pt idx="80">
                  <c:v>1997</c:v>
                </c:pt>
                <c:pt idx="81">
                  <c:v>1998</c:v>
                </c:pt>
                <c:pt idx="82">
                  <c:v>1999</c:v>
                </c:pt>
                <c:pt idx="83">
                  <c:v>2000</c:v>
                </c:pt>
                <c:pt idx="84">
                  <c:v>2001</c:v>
                </c:pt>
                <c:pt idx="85">
                  <c:v>2002</c:v>
                </c:pt>
                <c:pt idx="86">
                  <c:v>2003</c:v>
                </c:pt>
                <c:pt idx="87">
                  <c:v>2004</c:v>
                </c:pt>
                <c:pt idx="88">
                  <c:v>2005</c:v>
                </c:pt>
                <c:pt idx="89">
                  <c:v>2006</c:v>
                </c:pt>
                <c:pt idx="90">
                  <c:v>2007</c:v>
                </c:pt>
                <c:pt idx="91">
                  <c:v>2008</c:v>
                </c:pt>
              </c:strCache>
            </c:strRef>
          </c:cat>
          <c:val>
            <c:numRef>
              <c:f>Hoja2!$F$3:$F$94</c:f>
              <c:numCache>
                <c:formatCode>#,##0</c:formatCode>
                <c:ptCount val="92"/>
                <c:pt idx="0">
                  <c:v>23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22</c:v>
                </c:pt>
                <c:pt idx="12">
                  <c:v>21</c:v>
                </c:pt>
                <c:pt idx="13">
                  <c:v>17</c:v>
                </c:pt>
                <c:pt idx="14">
                  <c:v>11</c:v>
                </c:pt>
                <c:pt idx="15">
                  <c:v>5</c:v>
                </c:pt>
                <c:pt idx="16">
                  <c:v>5</c:v>
                </c:pt>
                <c:pt idx="17">
                  <c:v>7</c:v>
                </c:pt>
                <c:pt idx="18">
                  <c:v>3</c:v>
                </c:pt>
                <c:pt idx="19">
                  <c:v>1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6</c:v>
                </c:pt>
                <c:pt idx="24">
                  <c:v>1</c:v>
                </c:pt>
                <c:pt idx="25">
                  <c:v>19</c:v>
                </c:pt>
                <c:pt idx="26">
                  <c:v>9</c:v>
                </c:pt>
                <c:pt idx="27">
                  <c:v>4</c:v>
                </c:pt>
                <c:pt idx="28">
                  <c:v>14</c:v>
                </c:pt>
                <c:pt idx="29">
                  <c:v>18</c:v>
                </c:pt>
                <c:pt idx="30">
                  <c:v>42</c:v>
                </c:pt>
                <c:pt idx="31">
                  <c:v>16</c:v>
                </c:pt>
                <c:pt idx="32">
                  <c:v>21</c:v>
                </c:pt>
                <c:pt idx="33">
                  <c:v>34</c:v>
                </c:pt>
                <c:pt idx="34">
                  <c:v>32</c:v>
                </c:pt>
                <c:pt idx="35">
                  <c:v>61</c:v>
                </c:pt>
                <c:pt idx="36">
                  <c:v>66</c:v>
                </c:pt>
                <c:pt idx="37">
                  <c:v>107</c:v>
                </c:pt>
                <c:pt idx="38">
                  <c:v>62</c:v>
                </c:pt>
                <c:pt idx="39">
                  <c:v>57</c:v>
                </c:pt>
                <c:pt idx="40">
                  <c:v>71</c:v>
                </c:pt>
                <c:pt idx="41">
                  <c:v>116</c:v>
                </c:pt>
                <c:pt idx="42">
                  <c:v>84</c:v>
                </c:pt>
                <c:pt idx="43">
                  <c:v>253</c:v>
                </c:pt>
                <c:pt idx="44">
                  <c:v>101</c:v>
                </c:pt>
                <c:pt idx="45">
                  <c:v>182</c:v>
                </c:pt>
                <c:pt idx="46">
                  <c:v>188</c:v>
                </c:pt>
                <c:pt idx="47">
                  <c:v>200</c:v>
                </c:pt>
                <c:pt idx="48">
                  <c:v>312</c:v>
                </c:pt>
                <c:pt idx="49">
                  <c:v>317</c:v>
                </c:pt>
                <c:pt idx="50">
                  <c:v>375</c:v>
                </c:pt>
                <c:pt idx="51">
                  <c:v>628</c:v>
                </c:pt>
                <c:pt idx="52">
                  <c:v>628</c:v>
                </c:pt>
                <c:pt idx="53">
                  <c:v>975</c:v>
                </c:pt>
                <c:pt idx="54">
                  <c:v>763</c:v>
                </c:pt>
                <c:pt idx="55">
                  <c:v>1141</c:v>
                </c:pt>
                <c:pt idx="56">
                  <c:v>1285</c:v>
                </c:pt>
                <c:pt idx="57">
                  <c:v>2025</c:v>
                </c:pt>
                <c:pt idx="58">
                  <c:v>2425</c:v>
                </c:pt>
                <c:pt idx="59">
                  <c:v>2626</c:v>
                </c:pt>
                <c:pt idx="60">
                  <c:v>4660</c:v>
                </c:pt>
                <c:pt idx="61">
                  <c:v>5390</c:v>
                </c:pt>
                <c:pt idx="62">
                  <c:v>6271</c:v>
                </c:pt>
                <c:pt idx="63">
                  <c:v>9597</c:v>
                </c:pt>
                <c:pt idx="64">
                  <c:v>7339</c:v>
                </c:pt>
                <c:pt idx="65">
                  <c:v>7573</c:v>
                </c:pt>
                <c:pt idx="66">
                  <c:v>5501</c:v>
                </c:pt>
                <c:pt idx="67">
                  <c:v>6167</c:v>
                </c:pt>
                <c:pt idx="68">
                  <c:v>7983</c:v>
                </c:pt>
                <c:pt idx="69">
                  <c:v>10526</c:v>
                </c:pt>
                <c:pt idx="70">
                  <c:v>14996</c:v>
                </c:pt>
                <c:pt idx="71">
                  <c:v>18992</c:v>
                </c:pt>
                <c:pt idx="72">
                  <c:v>21926</c:v>
                </c:pt>
                <c:pt idx="73">
                  <c:v>30812</c:v>
                </c:pt>
                <c:pt idx="74">
                  <c:v>27451</c:v>
                </c:pt>
                <c:pt idx="75">
                  <c:v>25859</c:v>
                </c:pt>
                <c:pt idx="76">
                  <c:v>30766</c:v>
                </c:pt>
                <c:pt idx="77">
                  <c:v>38115</c:v>
                </c:pt>
                <c:pt idx="78">
                  <c:v>45500</c:v>
                </c:pt>
                <c:pt idx="79">
                  <c:v>38996</c:v>
                </c:pt>
                <c:pt idx="80">
                  <c:v>44611</c:v>
                </c:pt>
                <c:pt idx="81">
                  <c:v>38633</c:v>
                </c:pt>
                <c:pt idx="82">
                  <c:v>18321</c:v>
                </c:pt>
                <c:pt idx="83">
                  <c:v>14683</c:v>
                </c:pt>
                <c:pt idx="84">
                  <c:v>16944</c:v>
                </c:pt>
                <c:pt idx="85">
                  <c:v>6452</c:v>
                </c:pt>
                <c:pt idx="86">
                  <c:v>3578</c:v>
                </c:pt>
                <c:pt idx="87">
                  <c:v>7200</c:v>
                </c:pt>
                <c:pt idx="88">
                  <c:v>8969</c:v>
                </c:pt>
                <c:pt idx="89">
                  <c:v>8336</c:v>
                </c:pt>
                <c:pt idx="90">
                  <c:v>9630</c:v>
                </c:pt>
                <c:pt idx="91">
                  <c:v>6994</c:v>
                </c:pt>
              </c:numCache>
            </c:numRef>
          </c:val>
        </c:ser>
        <c:axId val="114578944"/>
        <c:axId val="114580480"/>
      </c:barChart>
      <c:catAx>
        <c:axId val="11457894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PY"/>
          </a:p>
        </c:txPr>
        <c:crossAx val="114580480"/>
        <c:crosses val="autoZero"/>
        <c:auto val="1"/>
        <c:lblAlgn val="ctr"/>
        <c:lblOffset val="100"/>
      </c:catAx>
      <c:valAx>
        <c:axId val="11458048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es-PY"/>
          </a:p>
        </c:txPr>
        <c:crossAx val="114578944"/>
        <c:crosses val="autoZero"/>
        <c:crossBetween val="between"/>
      </c:valAx>
    </c:plotArea>
    <c:plotVisOnly val="1"/>
  </c:chart>
  <c:spPr>
    <a:solidFill>
      <a:prstClr val="white"/>
    </a:solidFill>
    <a:ln>
      <a:solidFill>
        <a:prstClr val="black"/>
      </a:solidFill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65100" prst="coolSlant"/>
    </a:sp3d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Y"/>
  <c:chart>
    <c:plotArea>
      <c:layout/>
      <c:lineChart>
        <c:grouping val="standard"/>
        <c:ser>
          <c:idx val="1"/>
          <c:order val="0"/>
          <c:tx>
            <c:strRef>
              <c:f>Hoja1!$D$3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Hoja1!$C$4:$C$11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Hoja1!$D$4:$D$11</c:f>
              <c:numCache>
                <c:formatCode>#,##0</c:formatCode>
                <c:ptCount val="8"/>
                <c:pt idx="0">
                  <c:v>6457</c:v>
                </c:pt>
                <c:pt idx="1">
                  <c:v>10143</c:v>
                </c:pt>
                <c:pt idx="2">
                  <c:v>13202</c:v>
                </c:pt>
                <c:pt idx="3">
                  <c:v>17844</c:v>
                </c:pt>
                <c:pt idx="4">
                  <c:v>27758</c:v>
                </c:pt>
                <c:pt idx="5">
                  <c:v>58353</c:v>
                </c:pt>
                <c:pt idx="6">
                  <c:v>44922</c:v>
                </c:pt>
                <c:pt idx="7">
                  <c:v>14064</c:v>
                </c:pt>
              </c:numCache>
            </c:numRef>
          </c:val>
        </c:ser>
        <c:ser>
          <c:idx val="2"/>
          <c:order val="1"/>
          <c:tx>
            <c:strRef>
              <c:f>Hoja1!$H$3</c:f>
              <c:strCache>
                <c:ptCount val="1"/>
                <c:pt idx="0">
                  <c:v>Nuevos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cat>
            <c:numRef>
              <c:f>Hoja1!$C$4:$C$11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Hoja1!$H$4:$H$11</c:f>
              <c:numCache>
                <c:formatCode>#,##0</c:formatCode>
                <c:ptCount val="8"/>
                <c:pt idx="0">
                  <c:v>3209</c:v>
                </c:pt>
                <c:pt idx="1">
                  <c:v>5720</c:v>
                </c:pt>
                <c:pt idx="2">
                  <c:v>6710</c:v>
                </c:pt>
                <c:pt idx="3">
                  <c:v>8417</c:v>
                </c:pt>
                <c:pt idx="4">
                  <c:v>11898</c:v>
                </c:pt>
                <c:pt idx="5">
                  <c:v>21759</c:v>
                </c:pt>
                <c:pt idx="6">
                  <c:v>13186</c:v>
                </c:pt>
                <c:pt idx="7">
                  <c:v>3799</c:v>
                </c:pt>
              </c:numCache>
            </c:numRef>
          </c:val>
        </c:ser>
        <c:ser>
          <c:idx val="3"/>
          <c:order val="2"/>
          <c:tx>
            <c:strRef>
              <c:f>Hoja1!$L$3</c:f>
              <c:strCache>
                <c:ptCount val="1"/>
                <c:pt idx="0">
                  <c:v>Usados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cat>
            <c:numRef>
              <c:f>Hoja1!$C$4:$C$11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Hoja1!$L$4:$L$11</c:f>
              <c:numCache>
                <c:formatCode>#,##0</c:formatCode>
                <c:ptCount val="8"/>
                <c:pt idx="0">
                  <c:v>3248</c:v>
                </c:pt>
                <c:pt idx="1">
                  <c:v>4423</c:v>
                </c:pt>
                <c:pt idx="2">
                  <c:v>6492</c:v>
                </c:pt>
                <c:pt idx="3">
                  <c:v>9427</c:v>
                </c:pt>
                <c:pt idx="4">
                  <c:v>15860</c:v>
                </c:pt>
                <c:pt idx="5">
                  <c:v>36594</c:v>
                </c:pt>
                <c:pt idx="6">
                  <c:v>31736</c:v>
                </c:pt>
                <c:pt idx="7">
                  <c:v>10625</c:v>
                </c:pt>
              </c:numCache>
            </c:numRef>
          </c:val>
        </c:ser>
        <c:marker val="1"/>
        <c:axId val="49154688"/>
        <c:axId val="49835392"/>
      </c:lineChart>
      <c:catAx>
        <c:axId val="4915468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s-PY"/>
          </a:p>
        </c:txPr>
        <c:crossAx val="49835392"/>
        <c:crosses val="autoZero"/>
        <c:auto val="1"/>
        <c:lblAlgn val="ctr"/>
        <c:lblOffset val="100"/>
      </c:catAx>
      <c:valAx>
        <c:axId val="49835392"/>
        <c:scaling>
          <c:orientation val="minMax"/>
          <c:max val="60000"/>
        </c:scaling>
        <c:axPos val="l"/>
        <c:majorGridlines/>
        <c:numFmt formatCode="#,##0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s-PY"/>
          </a:p>
        </c:txPr>
        <c:crossAx val="49154688"/>
        <c:crosses val="autoZero"/>
        <c:crossBetween val="between"/>
        <c:majorUnit val="5000"/>
      </c:valAx>
    </c:plotArea>
    <c:legend>
      <c:legendPos val="r"/>
      <c:layout/>
    </c:legend>
    <c:plotVisOnly val="1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Y"/>
  <c:chart>
    <c:plotArea>
      <c:layout/>
      <c:lineChart>
        <c:grouping val="standard"/>
        <c:ser>
          <c:idx val="1"/>
          <c:order val="0"/>
          <c:tx>
            <c:strRef>
              <c:f>Hoja2!$I$3</c:f>
              <c:strCache>
                <c:ptCount val="1"/>
                <c:pt idx="0">
                  <c:v>Nuevos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cat>
            <c:numRef>
              <c:f>Hoja2!$G$4:$G$11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Hoja2!$I$4:$I$11</c:f>
              <c:numCache>
                <c:formatCode>0.00%</c:formatCode>
                <c:ptCount val="8"/>
                <c:pt idx="0">
                  <c:v>0.497</c:v>
                </c:pt>
                <c:pt idx="1">
                  <c:v>0.56389999999999996</c:v>
                </c:pt>
                <c:pt idx="2">
                  <c:v>0.58819999999999995</c:v>
                </c:pt>
                <c:pt idx="3">
                  <c:v>0.47170000000000001</c:v>
                </c:pt>
                <c:pt idx="4">
                  <c:v>0.42859999999999998</c:v>
                </c:pt>
                <c:pt idx="5">
                  <c:v>0.37290000000000001</c:v>
                </c:pt>
                <c:pt idx="6">
                  <c:v>0.29349999999999998</c:v>
                </c:pt>
                <c:pt idx="7">
                  <c:v>0.27010000000000001</c:v>
                </c:pt>
              </c:numCache>
            </c:numRef>
          </c:val>
        </c:ser>
        <c:ser>
          <c:idx val="2"/>
          <c:order val="1"/>
          <c:tx>
            <c:strRef>
              <c:f>Hoja2!$M$3</c:f>
              <c:strCache>
                <c:ptCount val="1"/>
                <c:pt idx="0">
                  <c:v>Usados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marker>
          <c:cat>
            <c:numRef>
              <c:f>Hoja2!$G$4:$G$11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Hoja2!$M$4:$M$11</c:f>
              <c:numCache>
                <c:formatCode>0.00%</c:formatCode>
                <c:ptCount val="8"/>
                <c:pt idx="0">
                  <c:v>0.503</c:v>
                </c:pt>
                <c:pt idx="1">
                  <c:v>0.43609999999999999</c:v>
                </c:pt>
                <c:pt idx="2">
                  <c:v>0.49170000000000003</c:v>
                </c:pt>
                <c:pt idx="3">
                  <c:v>0.52829999999999999</c:v>
                </c:pt>
                <c:pt idx="4">
                  <c:v>0.57140000000000002</c:v>
                </c:pt>
                <c:pt idx="5">
                  <c:v>0.62709999999999999</c:v>
                </c:pt>
                <c:pt idx="6">
                  <c:v>0.70640000000000003</c:v>
                </c:pt>
                <c:pt idx="7">
                  <c:v>0.72989999999999999</c:v>
                </c:pt>
              </c:numCache>
            </c:numRef>
          </c:val>
        </c:ser>
        <c:marker val="1"/>
        <c:axId val="91291008"/>
        <c:axId val="94996736"/>
      </c:lineChart>
      <c:catAx>
        <c:axId val="91291008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s-PY"/>
          </a:p>
        </c:txPr>
        <c:crossAx val="94996736"/>
        <c:crosses val="autoZero"/>
        <c:auto val="1"/>
        <c:lblAlgn val="ctr"/>
        <c:lblOffset val="100"/>
      </c:catAx>
      <c:valAx>
        <c:axId val="94996736"/>
        <c:scaling>
          <c:orientation val="minMax"/>
        </c:scaling>
        <c:axPos val="l"/>
        <c:majorGridlines/>
        <c:numFmt formatCode="0.00%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s-PY"/>
          </a:p>
        </c:txPr>
        <c:crossAx val="912910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22DB-60A2-449B-B72D-167B33149D31}" type="datetimeFigureOut">
              <a:rPr lang="es-PY" smtClean="0"/>
              <a:pPr/>
              <a:t>06/06/2010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BC231-8241-4213-B323-C75B5438F5DF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cadam_MARZO_2009.xlsx" TargetMode="External"/><Relationship Id="rId7" Type="http://schemas.openxmlformats.org/officeDocument/2006/relationships/hyperlink" Target="escanear0011.jpg" TargetMode="External"/><Relationship Id="rId2" Type="http://schemas.openxmlformats.org/officeDocument/2006/relationships/hyperlink" Target="500%20mayores%20-%20SET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duanas%20se%20queja%20de%20lluvias%20de%20medidas%20judiciales%20sobre%20autos.docx" TargetMode="External"/><Relationship Id="rId5" Type="http://schemas.openxmlformats.org/officeDocument/2006/relationships/hyperlink" Target="cadam_ABRIL_2010.XLS" TargetMode="External"/><Relationship Id="rId4" Type="http://schemas.openxmlformats.org/officeDocument/2006/relationships/hyperlink" Target="cadam_AGOSTO_2009.XL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Informaci&#243;n%20-%20ABC%2020-05-2010.JPG" TargetMode="External"/><Relationship Id="rId3" Type="http://schemas.openxmlformats.org/officeDocument/2006/relationships/hyperlink" Target="CADAM%20NEW%20s&#243;lo%20usados.ppt" TargetMode="External"/><Relationship Id="rId7" Type="http://schemas.openxmlformats.org/officeDocument/2006/relationships/hyperlink" Target="Automotores.docx" TargetMode="External"/><Relationship Id="rId2" Type="http://schemas.openxmlformats.org/officeDocument/2006/relationships/hyperlink" Target="SIG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DNRA_0410.xls" TargetMode="External"/><Relationship Id="rId5" Type="http://schemas.openxmlformats.org/officeDocument/2006/relationships/hyperlink" Target="datos%20Iras%20No%20Neumonicas.xlsx" TargetMode="External"/><Relationship Id="rId4" Type="http://schemas.openxmlformats.org/officeDocument/2006/relationships/hyperlink" Target="Estad&#237;sticas%20MSPBS%20por%20rango%20de%20edad.xlsx" TargetMode="External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368800"/>
            <a:ext cx="9144000" cy="2489200"/>
          </a:xfrm>
          <a:prstGeom prst="rect">
            <a:avLst/>
          </a:prstGeom>
          <a:solidFill>
            <a:srgbClr val="1236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214818"/>
            <a:ext cx="7772400" cy="1470025"/>
          </a:xfrm>
        </p:spPr>
        <p:txBody>
          <a:bodyPr>
            <a:normAutofit/>
          </a:bodyPr>
          <a:lstStyle/>
          <a:p>
            <a:r>
              <a:rPr lang="es-P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Situación del Sector Automotriz en el Paraguay</a:t>
            </a:r>
            <a:endParaRPr lang="es-PY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391176"/>
            <a:ext cx="6400800" cy="895344"/>
          </a:xfrm>
        </p:spPr>
        <p:txBody>
          <a:bodyPr>
            <a:normAutofit/>
          </a:bodyPr>
          <a:lstStyle/>
          <a:p>
            <a:r>
              <a:rPr lang="es-P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Buenos Aires – Argentina</a:t>
            </a:r>
          </a:p>
          <a:p>
            <a:r>
              <a:rPr lang="es-P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de Junio del 2010</a:t>
            </a:r>
            <a:endParaRPr lang="es-P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09888" y="1304925"/>
            <a:ext cx="3203575" cy="2524125"/>
            <a:chOff x="1833" y="822"/>
            <a:chExt cx="2018" cy="1590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1942" y="822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479" y="1158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1833" y="1960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grpSp>
          <p:nvGrpSpPr>
            <p:cNvPr id="9" name="Group 30"/>
            <p:cNvGrpSpPr>
              <a:grpSpLocks noChangeAspect="1"/>
            </p:cNvGrpSpPr>
            <p:nvPr/>
          </p:nvGrpSpPr>
          <p:grpSpPr bwMode="auto">
            <a:xfrm>
              <a:off x="1855" y="2348"/>
              <a:ext cx="1996" cy="64"/>
              <a:chOff x="930" y="2365"/>
              <a:chExt cx="2676" cy="87"/>
            </a:xfrm>
          </p:grpSpPr>
          <p:sp>
            <p:nvSpPr>
              <p:cNvPr id="10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930" y="2365"/>
                <a:ext cx="26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11" name="Freeform 31"/>
              <p:cNvSpPr>
                <a:spLocks noEditPoints="1"/>
              </p:cNvSpPr>
              <p:nvPr/>
            </p:nvSpPr>
            <p:spPr bwMode="auto">
              <a:xfrm>
                <a:off x="931" y="2366"/>
                <a:ext cx="2674" cy="8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34" y="88"/>
                  </a:cxn>
                  <a:cxn ang="0">
                    <a:pos x="211" y="3"/>
                  </a:cxn>
                  <a:cxn ang="0">
                    <a:pos x="405" y="88"/>
                  </a:cxn>
                  <a:cxn ang="0">
                    <a:pos x="516" y="59"/>
                  </a:cxn>
                  <a:cxn ang="0">
                    <a:pos x="547" y="105"/>
                  </a:cxn>
                  <a:cxn ang="0">
                    <a:pos x="596" y="88"/>
                  </a:cxn>
                  <a:cxn ang="0">
                    <a:pos x="758" y="124"/>
                  </a:cxn>
                  <a:cxn ang="0">
                    <a:pos x="784" y="5"/>
                  </a:cxn>
                  <a:cxn ang="0">
                    <a:pos x="858" y="60"/>
                  </a:cxn>
                  <a:cxn ang="0">
                    <a:pos x="1035" y="42"/>
                  </a:cxn>
                  <a:cxn ang="0">
                    <a:pos x="1055" y="130"/>
                  </a:cxn>
                  <a:cxn ang="0">
                    <a:pos x="1188" y="123"/>
                  </a:cxn>
                  <a:cxn ang="0">
                    <a:pos x="1191" y="43"/>
                  </a:cxn>
                  <a:cxn ang="0">
                    <a:pos x="1134" y="96"/>
                  </a:cxn>
                  <a:cxn ang="0">
                    <a:pos x="1394" y="42"/>
                  </a:cxn>
                  <a:cxn ang="0">
                    <a:pos x="1422" y="124"/>
                  </a:cxn>
                  <a:cxn ang="0">
                    <a:pos x="1443" y="3"/>
                  </a:cxn>
                  <a:cxn ang="0">
                    <a:pos x="1542" y="56"/>
                  </a:cxn>
                  <a:cxn ang="0">
                    <a:pos x="1576" y="102"/>
                  </a:cxn>
                  <a:cxn ang="0">
                    <a:pos x="1685" y="122"/>
                  </a:cxn>
                  <a:cxn ang="0">
                    <a:pos x="1812" y="123"/>
                  </a:cxn>
                  <a:cxn ang="0">
                    <a:pos x="1838" y="12"/>
                  </a:cxn>
                  <a:cxn ang="0">
                    <a:pos x="1917" y="21"/>
                  </a:cxn>
                  <a:cxn ang="0">
                    <a:pos x="1940" y="145"/>
                  </a:cxn>
                  <a:cxn ang="0">
                    <a:pos x="1985" y="146"/>
                  </a:cxn>
                  <a:cxn ang="0">
                    <a:pos x="2047" y="123"/>
                  </a:cxn>
                  <a:cxn ang="0">
                    <a:pos x="2166" y="60"/>
                  </a:cxn>
                  <a:cxn ang="0">
                    <a:pos x="2242" y="99"/>
                  </a:cxn>
                  <a:cxn ang="0">
                    <a:pos x="2228" y="21"/>
                  </a:cxn>
                  <a:cxn ang="0">
                    <a:pos x="2367" y="124"/>
                  </a:cxn>
                  <a:cxn ang="0">
                    <a:pos x="2384" y="3"/>
                  </a:cxn>
                  <a:cxn ang="0">
                    <a:pos x="2480" y="27"/>
                  </a:cxn>
                  <a:cxn ang="0">
                    <a:pos x="2617" y="3"/>
                  </a:cxn>
                  <a:cxn ang="0">
                    <a:pos x="2762" y="99"/>
                  </a:cxn>
                  <a:cxn ang="0">
                    <a:pos x="2802" y="3"/>
                  </a:cxn>
                  <a:cxn ang="0">
                    <a:pos x="2929" y="74"/>
                  </a:cxn>
                  <a:cxn ang="0">
                    <a:pos x="2925" y="145"/>
                  </a:cxn>
                  <a:cxn ang="0">
                    <a:pos x="3068" y="146"/>
                  </a:cxn>
                  <a:cxn ang="0">
                    <a:pos x="3159" y="38"/>
                  </a:cxn>
                  <a:cxn ang="0">
                    <a:pos x="3159" y="110"/>
                  </a:cxn>
                  <a:cxn ang="0">
                    <a:pos x="3422" y="119"/>
                  </a:cxn>
                  <a:cxn ang="0">
                    <a:pos x="3453" y="74"/>
                  </a:cxn>
                  <a:cxn ang="0">
                    <a:pos x="3514" y="23"/>
                  </a:cxn>
                  <a:cxn ang="0">
                    <a:pos x="3571" y="146"/>
                  </a:cxn>
                  <a:cxn ang="0">
                    <a:pos x="3658" y="27"/>
                  </a:cxn>
                  <a:cxn ang="0">
                    <a:pos x="3718" y="127"/>
                  </a:cxn>
                  <a:cxn ang="0">
                    <a:pos x="3734" y="47"/>
                  </a:cxn>
                  <a:cxn ang="0">
                    <a:pos x="3676" y="104"/>
                  </a:cxn>
                  <a:cxn ang="0">
                    <a:pos x="3983" y="3"/>
                  </a:cxn>
                  <a:cxn ang="0">
                    <a:pos x="4177" y="88"/>
                  </a:cxn>
                  <a:cxn ang="0">
                    <a:pos x="4286" y="105"/>
                  </a:cxn>
                  <a:cxn ang="0">
                    <a:pos x="4275" y="149"/>
                  </a:cxn>
                  <a:cxn ang="0">
                    <a:pos x="4312" y="131"/>
                  </a:cxn>
                  <a:cxn ang="0">
                    <a:pos x="4431" y="122"/>
                  </a:cxn>
                  <a:cxn ang="0">
                    <a:pos x="4535" y="3"/>
                  </a:cxn>
                  <a:cxn ang="0">
                    <a:pos x="4643" y="3"/>
                  </a:cxn>
                  <a:cxn ang="0">
                    <a:pos x="4751" y="23"/>
                  </a:cxn>
                  <a:cxn ang="0">
                    <a:pos x="4789" y="146"/>
                  </a:cxn>
                  <a:cxn ang="0">
                    <a:pos x="4835" y="146"/>
                  </a:cxn>
                  <a:cxn ang="0">
                    <a:pos x="4987" y="95"/>
                  </a:cxn>
                  <a:cxn ang="0">
                    <a:pos x="5059" y="10"/>
                  </a:cxn>
                  <a:cxn ang="0">
                    <a:pos x="5072" y="108"/>
                  </a:cxn>
                </a:cxnLst>
                <a:rect l="0" t="0" r="r" b="b"/>
                <a:pathLst>
                  <a:path w="5072" h="160">
                    <a:moveTo>
                      <a:pt x="59" y="95"/>
                    </a:moveTo>
                    <a:lnTo>
                      <a:pt x="85" y="95"/>
                    </a:lnTo>
                    <a:cubicBezTo>
                      <a:pt x="85" y="95"/>
                      <a:pt x="85" y="96"/>
                      <a:pt x="85" y="97"/>
                    </a:cubicBezTo>
                    <a:cubicBezTo>
                      <a:pt x="85" y="99"/>
                      <a:pt x="85" y="100"/>
                      <a:pt x="85" y="100"/>
                    </a:cubicBezTo>
                    <a:cubicBezTo>
                      <a:pt x="85" y="117"/>
                      <a:pt x="82" y="129"/>
                      <a:pt x="75" y="137"/>
                    </a:cubicBezTo>
                    <a:cubicBezTo>
                      <a:pt x="68" y="145"/>
                      <a:pt x="57" y="149"/>
                      <a:pt x="43" y="149"/>
                    </a:cubicBezTo>
                    <a:cubicBezTo>
                      <a:pt x="36" y="149"/>
                      <a:pt x="30" y="148"/>
                      <a:pt x="25" y="146"/>
                    </a:cubicBezTo>
                    <a:cubicBezTo>
                      <a:pt x="20" y="145"/>
                      <a:pt x="16" y="142"/>
                      <a:pt x="13" y="138"/>
                    </a:cubicBezTo>
                    <a:cubicBezTo>
                      <a:pt x="8" y="133"/>
                      <a:pt x="4" y="126"/>
                      <a:pt x="3" y="118"/>
                    </a:cubicBezTo>
                    <a:cubicBezTo>
                      <a:pt x="1" y="109"/>
                      <a:pt x="0" y="94"/>
                      <a:pt x="0" y="73"/>
                    </a:cubicBezTo>
                    <a:cubicBezTo>
                      <a:pt x="0" y="58"/>
                      <a:pt x="0" y="46"/>
                      <a:pt x="1" y="37"/>
                    </a:cubicBezTo>
                    <a:cubicBezTo>
                      <a:pt x="2" y="29"/>
                      <a:pt x="4" y="22"/>
                      <a:pt x="7" y="18"/>
                    </a:cubicBezTo>
                    <a:cubicBezTo>
                      <a:pt x="11" y="12"/>
                      <a:pt x="15" y="7"/>
                      <a:pt x="21" y="4"/>
                    </a:cubicBezTo>
                    <a:cubicBezTo>
                      <a:pt x="27" y="1"/>
                      <a:pt x="34" y="0"/>
                      <a:pt x="43" y="0"/>
                    </a:cubicBezTo>
                    <a:cubicBezTo>
                      <a:pt x="57" y="0"/>
                      <a:pt x="68" y="3"/>
                      <a:pt x="75" y="11"/>
                    </a:cubicBezTo>
                    <a:cubicBezTo>
                      <a:pt x="81" y="18"/>
                      <a:pt x="84" y="30"/>
                      <a:pt x="85" y="47"/>
                    </a:cubicBezTo>
                    <a:lnTo>
                      <a:pt x="59" y="47"/>
                    </a:lnTo>
                    <a:lnTo>
                      <a:pt x="59" y="44"/>
                    </a:lnTo>
                    <a:cubicBezTo>
                      <a:pt x="59" y="36"/>
                      <a:pt x="57" y="30"/>
                      <a:pt x="55" y="26"/>
                    </a:cubicBezTo>
                    <a:cubicBezTo>
                      <a:pt x="52" y="23"/>
                      <a:pt x="49" y="21"/>
                      <a:pt x="43" y="21"/>
                    </a:cubicBezTo>
                    <a:cubicBezTo>
                      <a:pt x="37" y="21"/>
                      <a:pt x="33" y="23"/>
                      <a:pt x="30" y="29"/>
                    </a:cubicBezTo>
                    <a:cubicBezTo>
                      <a:pt x="28" y="34"/>
                      <a:pt x="27" y="48"/>
                      <a:pt x="27" y="72"/>
                    </a:cubicBezTo>
                    <a:cubicBezTo>
                      <a:pt x="27" y="98"/>
                      <a:pt x="28" y="113"/>
                      <a:pt x="30" y="119"/>
                    </a:cubicBezTo>
                    <a:cubicBezTo>
                      <a:pt x="33" y="124"/>
                      <a:pt x="37" y="127"/>
                      <a:pt x="43" y="127"/>
                    </a:cubicBezTo>
                    <a:cubicBezTo>
                      <a:pt x="49" y="127"/>
                      <a:pt x="53" y="125"/>
                      <a:pt x="56" y="121"/>
                    </a:cubicBezTo>
                    <a:cubicBezTo>
                      <a:pt x="58" y="116"/>
                      <a:pt x="59" y="108"/>
                      <a:pt x="59" y="97"/>
                    </a:cubicBezTo>
                    <a:lnTo>
                      <a:pt x="59" y="95"/>
                    </a:lnTo>
                    <a:close/>
                    <a:moveTo>
                      <a:pt x="134" y="88"/>
                    </a:moveTo>
                    <a:lnTo>
                      <a:pt x="157" y="88"/>
                    </a:lnTo>
                    <a:lnTo>
                      <a:pt x="146" y="28"/>
                    </a:lnTo>
                    <a:lnTo>
                      <a:pt x="134" y="88"/>
                    </a:lnTo>
                    <a:close/>
                    <a:moveTo>
                      <a:pt x="96" y="146"/>
                    </a:moveTo>
                    <a:lnTo>
                      <a:pt x="128" y="3"/>
                    </a:lnTo>
                    <a:lnTo>
                      <a:pt x="164" y="3"/>
                    </a:lnTo>
                    <a:lnTo>
                      <a:pt x="197" y="146"/>
                    </a:lnTo>
                    <a:lnTo>
                      <a:pt x="168" y="146"/>
                    </a:lnTo>
                    <a:lnTo>
                      <a:pt x="161" y="110"/>
                    </a:lnTo>
                    <a:lnTo>
                      <a:pt x="130" y="110"/>
                    </a:lnTo>
                    <a:lnTo>
                      <a:pt x="123" y="146"/>
                    </a:lnTo>
                    <a:lnTo>
                      <a:pt x="96" y="146"/>
                    </a:lnTo>
                    <a:close/>
                    <a:moveTo>
                      <a:pt x="211" y="146"/>
                    </a:moveTo>
                    <a:lnTo>
                      <a:pt x="211" y="3"/>
                    </a:lnTo>
                    <a:lnTo>
                      <a:pt x="251" y="3"/>
                    </a:lnTo>
                    <a:lnTo>
                      <a:pt x="270" y="95"/>
                    </a:lnTo>
                    <a:lnTo>
                      <a:pt x="290" y="3"/>
                    </a:lnTo>
                    <a:lnTo>
                      <a:pt x="330" y="3"/>
                    </a:lnTo>
                    <a:lnTo>
                      <a:pt x="330" y="146"/>
                    </a:lnTo>
                    <a:lnTo>
                      <a:pt x="305" y="146"/>
                    </a:lnTo>
                    <a:lnTo>
                      <a:pt x="305" y="19"/>
                    </a:lnTo>
                    <a:lnTo>
                      <a:pt x="279" y="146"/>
                    </a:lnTo>
                    <a:lnTo>
                      <a:pt x="262" y="146"/>
                    </a:lnTo>
                    <a:lnTo>
                      <a:pt x="236" y="19"/>
                    </a:lnTo>
                    <a:lnTo>
                      <a:pt x="236" y="146"/>
                    </a:lnTo>
                    <a:lnTo>
                      <a:pt x="211" y="146"/>
                    </a:lnTo>
                    <a:close/>
                    <a:moveTo>
                      <a:pt x="382" y="88"/>
                    </a:moveTo>
                    <a:lnTo>
                      <a:pt x="405" y="88"/>
                    </a:lnTo>
                    <a:lnTo>
                      <a:pt x="394" y="28"/>
                    </a:lnTo>
                    <a:lnTo>
                      <a:pt x="382" y="88"/>
                    </a:lnTo>
                    <a:close/>
                    <a:moveTo>
                      <a:pt x="344" y="146"/>
                    </a:moveTo>
                    <a:lnTo>
                      <a:pt x="376" y="3"/>
                    </a:lnTo>
                    <a:lnTo>
                      <a:pt x="412" y="3"/>
                    </a:lnTo>
                    <a:lnTo>
                      <a:pt x="445" y="146"/>
                    </a:lnTo>
                    <a:lnTo>
                      <a:pt x="416" y="146"/>
                    </a:lnTo>
                    <a:lnTo>
                      <a:pt x="409" y="110"/>
                    </a:lnTo>
                    <a:lnTo>
                      <a:pt x="378" y="110"/>
                    </a:lnTo>
                    <a:lnTo>
                      <a:pt x="371" y="146"/>
                    </a:lnTo>
                    <a:lnTo>
                      <a:pt x="344" y="146"/>
                    </a:lnTo>
                    <a:close/>
                    <a:moveTo>
                      <a:pt x="484" y="63"/>
                    </a:moveTo>
                    <a:lnTo>
                      <a:pt x="500" y="63"/>
                    </a:lnTo>
                    <a:cubicBezTo>
                      <a:pt x="507" y="63"/>
                      <a:pt x="513" y="62"/>
                      <a:pt x="516" y="59"/>
                    </a:cubicBezTo>
                    <a:cubicBezTo>
                      <a:pt x="519" y="55"/>
                      <a:pt x="520" y="50"/>
                      <a:pt x="520" y="42"/>
                    </a:cubicBezTo>
                    <a:cubicBezTo>
                      <a:pt x="520" y="35"/>
                      <a:pt x="519" y="30"/>
                      <a:pt x="515" y="27"/>
                    </a:cubicBezTo>
                    <a:cubicBezTo>
                      <a:pt x="512" y="24"/>
                      <a:pt x="506" y="23"/>
                      <a:pt x="497" y="23"/>
                    </a:cubicBezTo>
                    <a:lnTo>
                      <a:pt x="484" y="23"/>
                    </a:lnTo>
                    <a:lnTo>
                      <a:pt x="484" y="63"/>
                    </a:lnTo>
                    <a:close/>
                    <a:moveTo>
                      <a:pt x="459" y="146"/>
                    </a:moveTo>
                    <a:lnTo>
                      <a:pt x="459" y="3"/>
                    </a:lnTo>
                    <a:lnTo>
                      <a:pt x="506" y="3"/>
                    </a:lnTo>
                    <a:cubicBezTo>
                      <a:pt x="521" y="3"/>
                      <a:pt x="531" y="6"/>
                      <a:pt x="538" y="12"/>
                    </a:cubicBezTo>
                    <a:cubicBezTo>
                      <a:pt x="544" y="17"/>
                      <a:pt x="547" y="27"/>
                      <a:pt x="547" y="40"/>
                    </a:cubicBezTo>
                    <a:cubicBezTo>
                      <a:pt x="547" y="49"/>
                      <a:pt x="545" y="57"/>
                      <a:pt x="542" y="62"/>
                    </a:cubicBezTo>
                    <a:cubicBezTo>
                      <a:pt x="539" y="67"/>
                      <a:pt x="534" y="71"/>
                      <a:pt x="527" y="72"/>
                    </a:cubicBezTo>
                    <a:cubicBezTo>
                      <a:pt x="540" y="75"/>
                      <a:pt x="546" y="85"/>
                      <a:pt x="547" y="103"/>
                    </a:cubicBezTo>
                    <a:cubicBezTo>
                      <a:pt x="547" y="104"/>
                      <a:pt x="547" y="105"/>
                      <a:pt x="547" y="105"/>
                    </a:cubicBezTo>
                    <a:lnTo>
                      <a:pt x="547" y="124"/>
                    </a:lnTo>
                    <a:cubicBezTo>
                      <a:pt x="548" y="130"/>
                      <a:pt x="548" y="134"/>
                      <a:pt x="550" y="137"/>
                    </a:cubicBezTo>
                    <a:cubicBezTo>
                      <a:pt x="551" y="140"/>
                      <a:pt x="552" y="143"/>
                      <a:pt x="555" y="146"/>
                    </a:cubicBezTo>
                    <a:lnTo>
                      <a:pt x="523" y="146"/>
                    </a:lnTo>
                    <a:cubicBezTo>
                      <a:pt x="522" y="143"/>
                      <a:pt x="522" y="140"/>
                      <a:pt x="521" y="137"/>
                    </a:cubicBezTo>
                    <a:cubicBezTo>
                      <a:pt x="521" y="134"/>
                      <a:pt x="521" y="129"/>
                      <a:pt x="521" y="123"/>
                    </a:cubicBezTo>
                    <a:lnTo>
                      <a:pt x="520" y="108"/>
                    </a:lnTo>
                    <a:lnTo>
                      <a:pt x="520" y="105"/>
                    </a:lnTo>
                    <a:cubicBezTo>
                      <a:pt x="520" y="96"/>
                      <a:pt x="519" y="91"/>
                      <a:pt x="515" y="88"/>
                    </a:cubicBezTo>
                    <a:cubicBezTo>
                      <a:pt x="512" y="84"/>
                      <a:pt x="504" y="83"/>
                      <a:pt x="494" y="83"/>
                    </a:cubicBezTo>
                    <a:lnTo>
                      <a:pt x="484" y="83"/>
                    </a:lnTo>
                    <a:lnTo>
                      <a:pt x="484" y="146"/>
                    </a:lnTo>
                    <a:lnTo>
                      <a:pt x="459" y="146"/>
                    </a:lnTo>
                    <a:close/>
                    <a:moveTo>
                      <a:pt x="596" y="88"/>
                    </a:moveTo>
                    <a:lnTo>
                      <a:pt x="619" y="88"/>
                    </a:lnTo>
                    <a:lnTo>
                      <a:pt x="608" y="28"/>
                    </a:lnTo>
                    <a:lnTo>
                      <a:pt x="596" y="88"/>
                    </a:lnTo>
                    <a:close/>
                    <a:moveTo>
                      <a:pt x="558" y="146"/>
                    </a:moveTo>
                    <a:lnTo>
                      <a:pt x="590" y="3"/>
                    </a:lnTo>
                    <a:lnTo>
                      <a:pt x="626" y="3"/>
                    </a:lnTo>
                    <a:lnTo>
                      <a:pt x="659" y="146"/>
                    </a:lnTo>
                    <a:lnTo>
                      <a:pt x="630" y="146"/>
                    </a:lnTo>
                    <a:lnTo>
                      <a:pt x="623" y="110"/>
                    </a:lnTo>
                    <a:lnTo>
                      <a:pt x="592" y="110"/>
                    </a:lnTo>
                    <a:lnTo>
                      <a:pt x="585" y="146"/>
                    </a:lnTo>
                    <a:lnTo>
                      <a:pt x="558" y="146"/>
                    </a:lnTo>
                    <a:close/>
                    <a:moveTo>
                      <a:pt x="746" y="124"/>
                    </a:moveTo>
                    <a:lnTo>
                      <a:pt x="758" y="124"/>
                    </a:lnTo>
                    <a:cubicBezTo>
                      <a:pt x="764" y="124"/>
                      <a:pt x="768" y="124"/>
                      <a:pt x="771" y="123"/>
                    </a:cubicBezTo>
                    <a:cubicBezTo>
                      <a:pt x="773" y="122"/>
                      <a:pt x="775" y="121"/>
                      <a:pt x="776" y="119"/>
                    </a:cubicBezTo>
                    <a:cubicBezTo>
                      <a:pt x="779" y="115"/>
                      <a:pt x="781" y="110"/>
                      <a:pt x="782" y="104"/>
                    </a:cubicBezTo>
                    <a:cubicBezTo>
                      <a:pt x="783" y="97"/>
                      <a:pt x="783" y="87"/>
                      <a:pt x="783" y="73"/>
                    </a:cubicBezTo>
                    <a:cubicBezTo>
                      <a:pt x="783" y="59"/>
                      <a:pt x="783" y="49"/>
                      <a:pt x="781" y="42"/>
                    </a:cubicBezTo>
                    <a:cubicBezTo>
                      <a:pt x="780" y="36"/>
                      <a:pt x="778" y="31"/>
                      <a:pt x="775" y="28"/>
                    </a:cubicBezTo>
                    <a:cubicBezTo>
                      <a:pt x="774" y="27"/>
                      <a:pt x="772" y="25"/>
                      <a:pt x="769" y="25"/>
                    </a:cubicBezTo>
                    <a:cubicBezTo>
                      <a:pt x="767" y="24"/>
                      <a:pt x="763" y="24"/>
                      <a:pt x="758" y="24"/>
                    </a:cubicBezTo>
                    <a:lnTo>
                      <a:pt x="746" y="24"/>
                    </a:lnTo>
                    <a:lnTo>
                      <a:pt x="746" y="124"/>
                    </a:lnTo>
                    <a:close/>
                    <a:moveTo>
                      <a:pt x="720" y="146"/>
                    </a:moveTo>
                    <a:lnTo>
                      <a:pt x="720" y="3"/>
                    </a:lnTo>
                    <a:lnTo>
                      <a:pt x="763" y="3"/>
                    </a:lnTo>
                    <a:cubicBezTo>
                      <a:pt x="772" y="3"/>
                      <a:pt x="779" y="4"/>
                      <a:pt x="784" y="5"/>
                    </a:cubicBezTo>
                    <a:cubicBezTo>
                      <a:pt x="789" y="7"/>
                      <a:pt x="793" y="9"/>
                      <a:pt x="797" y="12"/>
                    </a:cubicBezTo>
                    <a:cubicBezTo>
                      <a:pt x="802" y="17"/>
                      <a:pt x="805" y="23"/>
                      <a:pt x="807" y="31"/>
                    </a:cubicBezTo>
                    <a:cubicBezTo>
                      <a:pt x="809" y="38"/>
                      <a:pt x="810" y="50"/>
                      <a:pt x="810" y="66"/>
                    </a:cubicBezTo>
                    <a:cubicBezTo>
                      <a:pt x="810" y="86"/>
                      <a:pt x="810" y="100"/>
                      <a:pt x="808" y="108"/>
                    </a:cubicBezTo>
                    <a:cubicBezTo>
                      <a:pt x="807" y="117"/>
                      <a:pt x="804" y="124"/>
                      <a:pt x="801" y="130"/>
                    </a:cubicBezTo>
                    <a:cubicBezTo>
                      <a:pt x="798" y="136"/>
                      <a:pt x="793" y="140"/>
                      <a:pt x="787" y="142"/>
                    </a:cubicBezTo>
                    <a:cubicBezTo>
                      <a:pt x="781" y="144"/>
                      <a:pt x="771" y="146"/>
                      <a:pt x="757" y="146"/>
                    </a:cubicBezTo>
                    <a:lnTo>
                      <a:pt x="720" y="146"/>
                    </a:lnTo>
                    <a:close/>
                    <a:moveTo>
                      <a:pt x="832" y="146"/>
                    </a:moveTo>
                    <a:lnTo>
                      <a:pt x="832" y="3"/>
                    </a:lnTo>
                    <a:lnTo>
                      <a:pt x="906" y="3"/>
                    </a:lnTo>
                    <a:lnTo>
                      <a:pt x="906" y="27"/>
                    </a:lnTo>
                    <a:lnTo>
                      <a:pt x="858" y="27"/>
                    </a:lnTo>
                    <a:lnTo>
                      <a:pt x="858" y="60"/>
                    </a:lnTo>
                    <a:lnTo>
                      <a:pt x="902" y="60"/>
                    </a:lnTo>
                    <a:lnTo>
                      <a:pt x="902" y="82"/>
                    </a:lnTo>
                    <a:lnTo>
                      <a:pt x="858" y="82"/>
                    </a:lnTo>
                    <a:lnTo>
                      <a:pt x="858" y="121"/>
                    </a:lnTo>
                    <a:lnTo>
                      <a:pt x="907" y="121"/>
                    </a:lnTo>
                    <a:lnTo>
                      <a:pt x="907" y="146"/>
                    </a:lnTo>
                    <a:lnTo>
                      <a:pt x="832" y="146"/>
                    </a:lnTo>
                    <a:close/>
                    <a:moveTo>
                      <a:pt x="1000" y="124"/>
                    </a:moveTo>
                    <a:lnTo>
                      <a:pt x="1012" y="124"/>
                    </a:lnTo>
                    <a:cubicBezTo>
                      <a:pt x="1018" y="124"/>
                      <a:pt x="1022" y="124"/>
                      <a:pt x="1024" y="123"/>
                    </a:cubicBezTo>
                    <a:cubicBezTo>
                      <a:pt x="1027" y="122"/>
                      <a:pt x="1029" y="121"/>
                      <a:pt x="1030" y="119"/>
                    </a:cubicBezTo>
                    <a:cubicBezTo>
                      <a:pt x="1033" y="115"/>
                      <a:pt x="1034" y="110"/>
                      <a:pt x="1035" y="104"/>
                    </a:cubicBezTo>
                    <a:cubicBezTo>
                      <a:pt x="1036" y="97"/>
                      <a:pt x="1037" y="87"/>
                      <a:pt x="1037" y="73"/>
                    </a:cubicBezTo>
                    <a:cubicBezTo>
                      <a:pt x="1037" y="59"/>
                      <a:pt x="1036" y="49"/>
                      <a:pt x="1035" y="42"/>
                    </a:cubicBezTo>
                    <a:cubicBezTo>
                      <a:pt x="1034" y="36"/>
                      <a:pt x="1032" y="31"/>
                      <a:pt x="1029" y="28"/>
                    </a:cubicBezTo>
                    <a:cubicBezTo>
                      <a:pt x="1027" y="27"/>
                      <a:pt x="1025" y="25"/>
                      <a:pt x="1023" y="25"/>
                    </a:cubicBezTo>
                    <a:cubicBezTo>
                      <a:pt x="1020" y="24"/>
                      <a:pt x="1017" y="24"/>
                      <a:pt x="1011" y="24"/>
                    </a:cubicBezTo>
                    <a:lnTo>
                      <a:pt x="1000" y="24"/>
                    </a:lnTo>
                    <a:lnTo>
                      <a:pt x="1000" y="124"/>
                    </a:lnTo>
                    <a:close/>
                    <a:moveTo>
                      <a:pt x="974" y="146"/>
                    </a:moveTo>
                    <a:lnTo>
                      <a:pt x="974" y="3"/>
                    </a:lnTo>
                    <a:lnTo>
                      <a:pt x="1017" y="3"/>
                    </a:lnTo>
                    <a:cubicBezTo>
                      <a:pt x="1025" y="3"/>
                      <a:pt x="1032" y="4"/>
                      <a:pt x="1037" y="5"/>
                    </a:cubicBezTo>
                    <a:cubicBezTo>
                      <a:pt x="1043" y="7"/>
                      <a:pt x="1047" y="9"/>
                      <a:pt x="1050" y="12"/>
                    </a:cubicBezTo>
                    <a:cubicBezTo>
                      <a:pt x="1055" y="17"/>
                      <a:pt x="1059" y="23"/>
                      <a:pt x="1061" y="31"/>
                    </a:cubicBezTo>
                    <a:cubicBezTo>
                      <a:pt x="1063" y="38"/>
                      <a:pt x="1064" y="50"/>
                      <a:pt x="1064" y="66"/>
                    </a:cubicBezTo>
                    <a:cubicBezTo>
                      <a:pt x="1064" y="86"/>
                      <a:pt x="1063" y="100"/>
                      <a:pt x="1062" y="108"/>
                    </a:cubicBezTo>
                    <a:cubicBezTo>
                      <a:pt x="1060" y="117"/>
                      <a:pt x="1058" y="124"/>
                      <a:pt x="1055" y="130"/>
                    </a:cubicBezTo>
                    <a:cubicBezTo>
                      <a:pt x="1051" y="136"/>
                      <a:pt x="1047" y="140"/>
                      <a:pt x="1041" y="142"/>
                    </a:cubicBezTo>
                    <a:cubicBezTo>
                      <a:pt x="1035" y="144"/>
                      <a:pt x="1025" y="146"/>
                      <a:pt x="1011" y="146"/>
                    </a:cubicBezTo>
                    <a:lnTo>
                      <a:pt x="974" y="146"/>
                    </a:lnTo>
                    <a:close/>
                    <a:moveTo>
                      <a:pt x="1086" y="146"/>
                    </a:moveTo>
                    <a:lnTo>
                      <a:pt x="1086" y="3"/>
                    </a:lnTo>
                    <a:lnTo>
                      <a:pt x="1112" y="3"/>
                    </a:lnTo>
                    <a:lnTo>
                      <a:pt x="1112" y="146"/>
                    </a:lnTo>
                    <a:lnTo>
                      <a:pt x="1086" y="146"/>
                    </a:lnTo>
                    <a:close/>
                    <a:moveTo>
                      <a:pt x="1134" y="95"/>
                    </a:moveTo>
                    <a:lnTo>
                      <a:pt x="1161" y="95"/>
                    </a:lnTo>
                    <a:lnTo>
                      <a:pt x="1161" y="105"/>
                    </a:lnTo>
                    <a:cubicBezTo>
                      <a:pt x="1161" y="113"/>
                      <a:pt x="1162" y="119"/>
                      <a:pt x="1164" y="122"/>
                    </a:cubicBezTo>
                    <a:cubicBezTo>
                      <a:pt x="1166" y="126"/>
                      <a:pt x="1170" y="127"/>
                      <a:pt x="1175" y="127"/>
                    </a:cubicBezTo>
                    <a:cubicBezTo>
                      <a:pt x="1181" y="127"/>
                      <a:pt x="1185" y="126"/>
                      <a:pt x="1188" y="123"/>
                    </a:cubicBezTo>
                    <a:cubicBezTo>
                      <a:pt x="1191" y="120"/>
                      <a:pt x="1193" y="116"/>
                      <a:pt x="1193" y="110"/>
                    </a:cubicBezTo>
                    <a:cubicBezTo>
                      <a:pt x="1193" y="106"/>
                      <a:pt x="1192" y="102"/>
                      <a:pt x="1190" y="99"/>
                    </a:cubicBezTo>
                    <a:cubicBezTo>
                      <a:pt x="1188" y="96"/>
                      <a:pt x="1183" y="92"/>
                      <a:pt x="1176" y="88"/>
                    </a:cubicBezTo>
                    <a:lnTo>
                      <a:pt x="1163" y="78"/>
                    </a:lnTo>
                    <a:cubicBezTo>
                      <a:pt x="1151" y="70"/>
                      <a:pt x="1143" y="63"/>
                      <a:pt x="1140" y="58"/>
                    </a:cubicBezTo>
                    <a:cubicBezTo>
                      <a:pt x="1137" y="53"/>
                      <a:pt x="1135" y="46"/>
                      <a:pt x="1135" y="38"/>
                    </a:cubicBezTo>
                    <a:cubicBezTo>
                      <a:pt x="1135" y="26"/>
                      <a:pt x="1139" y="16"/>
                      <a:pt x="1146" y="10"/>
                    </a:cubicBezTo>
                    <a:cubicBezTo>
                      <a:pt x="1153" y="3"/>
                      <a:pt x="1163" y="0"/>
                      <a:pt x="1176" y="0"/>
                    </a:cubicBezTo>
                    <a:cubicBezTo>
                      <a:pt x="1189" y="0"/>
                      <a:pt x="1199" y="3"/>
                      <a:pt x="1206" y="10"/>
                    </a:cubicBezTo>
                    <a:cubicBezTo>
                      <a:pt x="1213" y="18"/>
                      <a:pt x="1217" y="28"/>
                      <a:pt x="1217" y="41"/>
                    </a:cubicBezTo>
                    <a:cubicBezTo>
                      <a:pt x="1217" y="43"/>
                      <a:pt x="1217" y="44"/>
                      <a:pt x="1217" y="45"/>
                    </a:cubicBezTo>
                    <a:cubicBezTo>
                      <a:pt x="1217" y="45"/>
                      <a:pt x="1216" y="46"/>
                      <a:pt x="1216" y="47"/>
                    </a:cubicBezTo>
                    <a:lnTo>
                      <a:pt x="1191" y="47"/>
                    </a:lnTo>
                    <a:lnTo>
                      <a:pt x="1191" y="43"/>
                    </a:lnTo>
                    <a:cubicBezTo>
                      <a:pt x="1191" y="35"/>
                      <a:pt x="1190" y="30"/>
                      <a:pt x="1187" y="26"/>
                    </a:cubicBezTo>
                    <a:cubicBezTo>
                      <a:pt x="1185" y="23"/>
                      <a:pt x="1181" y="21"/>
                      <a:pt x="1175" y="21"/>
                    </a:cubicBezTo>
                    <a:cubicBezTo>
                      <a:pt x="1171" y="21"/>
                      <a:pt x="1167" y="22"/>
                      <a:pt x="1165" y="25"/>
                    </a:cubicBezTo>
                    <a:cubicBezTo>
                      <a:pt x="1162" y="27"/>
                      <a:pt x="1161" y="31"/>
                      <a:pt x="1161" y="35"/>
                    </a:cubicBezTo>
                    <a:cubicBezTo>
                      <a:pt x="1161" y="41"/>
                      <a:pt x="1167" y="48"/>
                      <a:pt x="1177" y="55"/>
                    </a:cubicBezTo>
                    <a:cubicBezTo>
                      <a:pt x="1178" y="55"/>
                      <a:pt x="1178" y="55"/>
                      <a:pt x="1178" y="55"/>
                    </a:cubicBezTo>
                    <a:lnTo>
                      <a:pt x="1192" y="65"/>
                    </a:lnTo>
                    <a:cubicBezTo>
                      <a:pt x="1203" y="72"/>
                      <a:pt x="1210" y="79"/>
                      <a:pt x="1214" y="85"/>
                    </a:cubicBezTo>
                    <a:cubicBezTo>
                      <a:pt x="1217" y="91"/>
                      <a:pt x="1219" y="99"/>
                      <a:pt x="1219" y="108"/>
                    </a:cubicBezTo>
                    <a:cubicBezTo>
                      <a:pt x="1219" y="121"/>
                      <a:pt x="1216" y="131"/>
                      <a:pt x="1208" y="138"/>
                    </a:cubicBezTo>
                    <a:cubicBezTo>
                      <a:pt x="1201" y="145"/>
                      <a:pt x="1190" y="149"/>
                      <a:pt x="1176" y="149"/>
                    </a:cubicBezTo>
                    <a:cubicBezTo>
                      <a:pt x="1162" y="149"/>
                      <a:pt x="1151" y="145"/>
                      <a:pt x="1144" y="138"/>
                    </a:cubicBezTo>
                    <a:cubicBezTo>
                      <a:pt x="1137" y="130"/>
                      <a:pt x="1134" y="119"/>
                      <a:pt x="1134" y="104"/>
                    </a:cubicBezTo>
                    <a:cubicBezTo>
                      <a:pt x="1134" y="102"/>
                      <a:pt x="1134" y="100"/>
                      <a:pt x="1134" y="96"/>
                    </a:cubicBezTo>
                    <a:lnTo>
                      <a:pt x="1134" y="95"/>
                    </a:lnTo>
                    <a:close/>
                    <a:moveTo>
                      <a:pt x="1261" y="146"/>
                    </a:moveTo>
                    <a:lnTo>
                      <a:pt x="1261" y="26"/>
                    </a:lnTo>
                    <a:lnTo>
                      <a:pt x="1231" y="26"/>
                    </a:lnTo>
                    <a:lnTo>
                      <a:pt x="1231" y="3"/>
                    </a:lnTo>
                    <a:lnTo>
                      <a:pt x="1319" y="3"/>
                    </a:lnTo>
                    <a:lnTo>
                      <a:pt x="1319" y="26"/>
                    </a:lnTo>
                    <a:lnTo>
                      <a:pt x="1288" y="26"/>
                    </a:lnTo>
                    <a:lnTo>
                      <a:pt x="1288" y="146"/>
                    </a:lnTo>
                    <a:lnTo>
                      <a:pt x="1261" y="146"/>
                    </a:lnTo>
                    <a:close/>
                    <a:moveTo>
                      <a:pt x="1358" y="63"/>
                    </a:moveTo>
                    <a:lnTo>
                      <a:pt x="1374" y="63"/>
                    </a:lnTo>
                    <a:cubicBezTo>
                      <a:pt x="1381" y="63"/>
                      <a:pt x="1387" y="62"/>
                      <a:pt x="1390" y="59"/>
                    </a:cubicBezTo>
                    <a:cubicBezTo>
                      <a:pt x="1393" y="55"/>
                      <a:pt x="1394" y="50"/>
                      <a:pt x="1394" y="42"/>
                    </a:cubicBezTo>
                    <a:cubicBezTo>
                      <a:pt x="1394" y="35"/>
                      <a:pt x="1393" y="30"/>
                      <a:pt x="1389" y="27"/>
                    </a:cubicBezTo>
                    <a:cubicBezTo>
                      <a:pt x="1386" y="24"/>
                      <a:pt x="1380" y="23"/>
                      <a:pt x="1372" y="23"/>
                    </a:cubicBezTo>
                    <a:lnTo>
                      <a:pt x="1358" y="23"/>
                    </a:lnTo>
                    <a:lnTo>
                      <a:pt x="1358" y="63"/>
                    </a:lnTo>
                    <a:close/>
                    <a:moveTo>
                      <a:pt x="1333" y="146"/>
                    </a:moveTo>
                    <a:lnTo>
                      <a:pt x="1333" y="3"/>
                    </a:lnTo>
                    <a:lnTo>
                      <a:pt x="1380" y="3"/>
                    </a:lnTo>
                    <a:cubicBezTo>
                      <a:pt x="1395" y="3"/>
                      <a:pt x="1405" y="6"/>
                      <a:pt x="1412" y="12"/>
                    </a:cubicBezTo>
                    <a:cubicBezTo>
                      <a:pt x="1418" y="17"/>
                      <a:pt x="1421" y="27"/>
                      <a:pt x="1421" y="40"/>
                    </a:cubicBezTo>
                    <a:cubicBezTo>
                      <a:pt x="1421" y="49"/>
                      <a:pt x="1419" y="57"/>
                      <a:pt x="1416" y="62"/>
                    </a:cubicBezTo>
                    <a:cubicBezTo>
                      <a:pt x="1413" y="67"/>
                      <a:pt x="1408" y="71"/>
                      <a:pt x="1401" y="72"/>
                    </a:cubicBezTo>
                    <a:cubicBezTo>
                      <a:pt x="1414" y="75"/>
                      <a:pt x="1420" y="85"/>
                      <a:pt x="1421" y="103"/>
                    </a:cubicBezTo>
                    <a:cubicBezTo>
                      <a:pt x="1421" y="104"/>
                      <a:pt x="1421" y="105"/>
                      <a:pt x="1421" y="105"/>
                    </a:cubicBezTo>
                    <a:lnTo>
                      <a:pt x="1422" y="124"/>
                    </a:lnTo>
                    <a:cubicBezTo>
                      <a:pt x="1422" y="130"/>
                      <a:pt x="1422" y="134"/>
                      <a:pt x="1424" y="137"/>
                    </a:cubicBezTo>
                    <a:cubicBezTo>
                      <a:pt x="1425" y="140"/>
                      <a:pt x="1426" y="143"/>
                      <a:pt x="1429" y="146"/>
                    </a:cubicBezTo>
                    <a:lnTo>
                      <a:pt x="1397" y="146"/>
                    </a:lnTo>
                    <a:cubicBezTo>
                      <a:pt x="1396" y="143"/>
                      <a:pt x="1396" y="140"/>
                      <a:pt x="1395" y="137"/>
                    </a:cubicBezTo>
                    <a:cubicBezTo>
                      <a:pt x="1395" y="134"/>
                      <a:pt x="1395" y="129"/>
                      <a:pt x="1395" y="123"/>
                    </a:cubicBezTo>
                    <a:lnTo>
                      <a:pt x="1394" y="108"/>
                    </a:lnTo>
                    <a:lnTo>
                      <a:pt x="1394" y="105"/>
                    </a:lnTo>
                    <a:cubicBezTo>
                      <a:pt x="1394" y="96"/>
                      <a:pt x="1393" y="91"/>
                      <a:pt x="1389" y="88"/>
                    </a:cubicBezTo>
                    <a:cubicBezTo>
                      <a:pt x="1386" y="84"/>
                      <a:pt x="1378" y="83"/>
                      <a:pt x="1368" y="83"/>
                    </a:cubicBezTo>
                    <a:lnTo>
                      <a:pt x="1358" y="83"/>
                    </a:lnTo>
                    <a:lnTo>
                      <a:pt x="1358" y="146"/>
                    </a:lnTo>
                    <a:lnTo>
                      <a:pt x="1333" y="146"/>
                    </a:lnTo>
                    <a:close/>
                    <a:moveTo>
                      <a:pt x="1443" y="146"/>
                    </a:moveTo>
                    <a:lnTo>
                      <a:pt x="1443" y="3"/>
                    </a:lnTo>
                    <a:lnTo>
                      <a:pt x="1469" y="3"/>
                    </a:lnTo>
                    <a:lnTo>
                      <a:pt x="1469" y="146"/>
                    </a:lnTo>
                    <a:lnTo>
                      <a:pt x="1443" y="146"/>
                    </a:lnTo>
                    <a:close/>
                    <a:moveTo>
                      <a:pt x="1519" y="125"/>
                    </a:moveTo>
                    <a:lnTo>
                      <a:pt x="1530" y="125"/>
                    </a:lnTo>
                    <a:cubicBezTo>
                      <a:pt x="1537" y="125"/>
                      <a:pt x="1542" y="124"/>
                      <a:pt x="1545" y="120"/>
                    </a:cubicBezTo>
                    <a:cubicBezTo>
                      <a:pt x="1548" y="117"/>
                      <a:pt x="1549" y="111"/>
                      <a:pt x="1549" y="103"/>
                    </a:cubicBezTo>
                    <a:cubicBezTo>
                      <a:pt x="1549" y="94"/>
                      <a:pt x="1548" y="88"/>
                      <a:pt x="1545" y="85"/>
                    </a:cubicBezTo>
                    <a:cubicBezTo>
                      <a:pt x="1541" y="82"/>
                      <a:pt x="1536" y="80"/>
                      <a:pt x="1527" y="80"/>
                    </a:cubicBezTo>
                    <a:lnTo>
                      <a:pt x="1519" y="80"/>
                    </a:lnTo>
                    <a:lnTo>
                      <a:pt x="1519" y="125"/>
                    </a:lnTo>
                    <a:close/>
                    <a:moveTo>
                      <a:pt x="1519" y="61"/>
                    </a:moveTo>
                    <a:lnTo>
                      <a:pt x="1528" y="61"/>
                    </a:lnTo>
                    <a:cubicBezTo>
                      <a:pt x="1535" y="61"/>
                      <a:pt x="1540" y="59"/>
                      <a:pt x="1542" y="56"/>
                    </a:cubicBezTo>
                    <a:cubicBezTo>
                      <a:pt x="1545" y="54"/>
                      <a:pt x="1546" y="48"/>
                      <a:pt x="1546" y="40"/>
                    </a:cubicBezTo>
                    <a:cubicBezTo>
                      <a:pt x="1546" y="33"/>
                      <a:pt x="1545" y="29"/>
                      <a:pt x="1542" y="26"/>
                    </a:cubicBezTo>
                    <a:cubicBezTo>
                      <a:pt x="1540" y="24"/>
                      <a:pt x="1535" y="22"/>
                      <a:pt x="1528" y="22"/>
                    </a:cubicBezTo>
                    <a:lnTo>
                      <a:pt x="1519" y="22"/>
                    </a:lnTo>
                    <a:lnTo>
                      <a:pt x="1519" y="61"/>
                    </a:lnTo>
                    <a:close/>
                    <a:moveTo>
                      <a:pt x="1494" y="146"/>
                    </a:moveTo>
                    <a:lnTo>
                      <a:pt x="1494" y="3"/>
                    </a:lnTo>
                    <a:lnTo>
                      <a:pt x="1536" y="3"/>
                    </a:lnTo>
                    <a:cubicBezTo>
                      <a:pt x="1549" y="3"/>
                      <a:pt x="1558" y="6"/>
                      <a:pt x="1564" y="11"/>
                    </a:cubicBezTo>
                    <a:cubicBezTo>
                      <a:pt x="1570" y="17"/>
                      <a:pt x="1573" y="26"/>
                      <a:pt x="1573" y="38"/>
                    </a:cubicBezTo>
                    <a:cubicBezTo>
                      <a:pt x="1573" y="47"/>
                      <a:pt x="1571" y="54"/>
                      <a:pt x="1568" y="60"/>
                    </a:cubicBezTo>
                    <a:cubicBezTo>
                      <a:pt x="1565" y="65"/>
                      <a:pt x="1561" y="68"/>
                      <a:pt x="1555" y="69"/>
                    </a:cubicBezTo>
                    <a:cubicBezTo>
                      <a:pt x="1562" y="70"/>
                      <a:pt x="1567" y="73"/>
                      <a:pt x="1571" y="79"/>
                    </a:cubicBezTo>
                    <a:cubicBezTo>
                      <a:pt x="1574" y="85"/>
                      <a:pt x="1576" y="92"/>
                      <a:pt x="1576" y="102"/>
                    </a:cubicBezTo>
                    <a:cubicBezTo>
                      <a:pt x="1576" y="117"/>
                      <a:pt x="1573" y="128"/>
                      <a:pt x="1567" y="135"/>
                    </a:cubicBezTo>
                    <a:cubicBezTo>
                      <a:pt x="1560" y="142"/>
                      <a:pt x="1551" y="146"/>
                      <a:pt x="1537" y="146"/>
                    </a:cubicBezTo>
                    <a:lnTo>
                      <a:pt x="1494" y="146"/>
                    </a:lnTo>
                    <a:close/>
                    <a:moveTo>
                      <a:pt x="1597" y="3"/>
                    </a:moveTo>
                    <a:lnTo>
                      <a:pt x="1624" y="3"/>
                    </a:lnTo>
                    <a:lnTo>
                      <a:pt x="1624" y="99"/>
                    </a:lnTo>
                    <a:cubicBezTo>
                      <a:pt x="1624" y="110"/>
                      <a:pt x="1625" y="117"/>
                      <a:pt x="1628" y="121"/>
                    </a:cubicBezTo>
                    <a:cubicBezTo>
                      <a:pt x="1631" y="125"/>
                      <a:pt x="1635" y="127"/>
                      <a:pt x="1642" y="127"/>
                    </a:cubicBezTo>
                    <a:cubicBezTo>
                      <a:pt x="1649" y="127"/>
                      <a:pt x="1654" y="125"/>
                      <a:pt x="1656" y="121"/>
                    </a:cubicBezTo>
                    <a:cubicBezTo>
                      <a:pt x="1659" y="117"/>
                      <a:pt x="1660" y="110"/>
                      <a:pt x="1660" y="99"/>
                    </a:cubicBezTo>
                    <a:lnTo>
                      <a:pt x="1660" y="3"/>
                    </a:lnTo>
                    <a:lnTo>
                      <a:pt x="1687" y="3"/>
                    </a:lnTo>
                    <a:lnTo>
                      <a:pt x="1687" y="101"/>
                    </a:lnTo>
                    <a:cubicBezTo>
                      <a:pt x="1687" y="111"/>
                      <a:pt x="1686" y="118"/>
                      <a:pt x="1685" y="122"/>
                    </a:cubicBezTo>
                    <a:cubicBezTo>
                      <a:pt x="1684" y="127"/>
                      <a:pt x="1682" y="131"/>
                      <a:pt x="1680" y="134"/>
                    </a:cubicBezTo>
                    <a:cubicBezTo>
                      <a:pt x="1676" y="139"/>
                      <a:pt x="1671" y="143"/>
                      <a:pt x="1664" y="145"/>
                    </a:cubicBezTo>
                    <a:cubicBezTo>
                      <a:pt x="1658" y="148"/>
                      <a:pt x="1651" y="149"/>
                      <a:pt x="1642" y="149"/>
                    </a:cubicBezTo>
                    <a:cubicBezTo>
                      <a:pt x="1626" y="149"/>
                      <a:pt x="1614" y="145"/>
                      <a:pt x="1607" y="138"/>
                    </a:cubicBezTo>
                    <a:cubicBezTo>
                      <a:pt x="1601" y="131"/>
                      <a:pt x="1597" y="119"/>
                      <a:pt x="1597" y="101"/>
                    </a:cubicBezTo>
                    <a:lnTo>
                      <a:pt x="1597" y="3"/>
                    </a:lnTo>
                    <a:close/>
                    <a:moveTo>
                      <a:pt x="1711" y="146"/>
                    </a:moveTo>
                    <a:lnTo>
                      <a:pt x="1711" y="3"/>
                    </a:lnTo>
                    <a:lnTo>
                      <a:pt x="1738" y="3"/>
                    </a:lnTo>
                    <a:lnTo>
                      <a:pt x="1738" y="146"/>
                    </a:lnTo>
                    <a:lnTo>
                      <a:pt x="1711" y="146"/>
                    </a:lnTo>
                    <a:close/>
                    <a:moveTo>
                      <a:pt x="1788" y="124"/>
                    </a:moveTo>
                    <a:lnTo>
                      <a:pt x="1800" y="124"/>
                    </a:lnTo>
                    <a:cubicBezTo>
                      <a:pt x="1806" y="124"/>
                      <a:pt x="1810" y="124"/>
                      <a:pt x="1812" y="123"/>
                    </a:cubicBezTo>
                    <a:cubicBezTo>
                      <a:pt x="1815" y="122"/>
                      <a:pt x="1817" y="121"/>
                      <a:pt x="1818" y="119"/>
                    </a:cubicBezTo>
                    <a:cubicBezTo>
                      <a:pt x="1821" y="115"/>
                      <a:pt x="1822" y="110"/>
                      <a:pt x="1823" y="104"/>
                    </a:cubicBezTo>
                    <a:cubicBezTo>
                      <a:pt x="1825" y="97"/>
                      <a:pt x="1825" y="87"/>
                      <a:pt x="1825" y="73"/>
                    </a:cubicBezTo>
                    <a:cubicBezTo>
                      <a:pt x="1825" y="59"/>
                      <a:pt x="1824" y="49"/>
                      <a:pt x="1823" y="42"/>
                    </a:cubicBezTo>
                    <a:cubicBezTo>
                      <a:pt x="1822" y="36"/>
                      <a:pt x="1820" y="31"/>
                      <a:pt x="1817" y="28"/>
                    </a:cubicBezTo>
                    <a:cubicBezTo>
                      <a:pt x="1815" y="27"/>
                      <a:pt x="1813" y="25"/>
                      <a:pt x="1811" y="25"/>
                    </a:cubicBezTo>
                    <a:cubicBezTo>
                      <a:pt x="1808" y="24"/>
                      <a:pt x="1805" y="24"/>
                      <a:pt x="1799" y="24"/>
                    </a:cubicBezTo>
                    <a:lnTo>
                      <a:pt x="1788" y="24"/>
                    </a:lnTo>
                    <a:lnTo>
                      <a:pt x="1788" y="124"/>
                    </a:lnTo>
                    <a:close/>
                    <a:moveTo>
                      <a:pt x="1762" y="146"/>
                    </a:moveTo>
                    <a:lnTo>
                      <a:pt x="1762" y="3"/>
                    </a:lnTo>
                    <a:lnTo>
                      <a:pt x="1805" y="3"/>
                    </a:lnTo>
                    <a:cubicBezTo>
                      <a:pt x="1813" y="3"/>
                      <a:pt x="1820" y="4"/>
                      <a:pt x="1826" y="5"/>
                    </a:cubicBezTo>
                    <a:cubicBezTo>
                      <a:pt x="1831" y="7"/>
                      <a:pt x="1835" y="9"/>
                      <a:pt x="1838" y="12"/>
                    </a:cubicBezTo>
                    <a:cubicBezTo>
                      <a:pt x="1843" y="17"/>
                      <a:pt x="1847" y="23"/>
                      <a:pt x="1849" y="31"/>
                    </a:cubicBezTo>
                    <a:cubicBezTo>
                      <a:pt x="1851" y="38"/>
                      <a:pt x="1852" y="50"/>
                      <a:pt x="1852" y="66"/>
                    </a:cubicBezTo>
                    <a:cubicBezTo>
                      <a:pt x="1852" y="86"/>
                      <a:pt x="1851" y="100"/>
                      <a:pt x="1850" y="108"/>
                    </a:cubicBezTo>
                    <a:cubicBezTo>
                      <a:pt x="1849" y="117"/>
                      <a:pt x="1846" y="124"/>
                      <a:pt x="1843" y="130"/>
                    </a:cubicBezTo>
                    <a:cubicBezTo>
                      <a:pt x="1839" y="136"/>
                      <a:pt x="1835" y="140"/>
                      <a:pt x="1829" y="142"/>
                    </a:cubicBezTo>
                    <a:cubicBezTo>
                      <a:pt x="1823" y="144"/>
                      <a:pt x="1813" y="146"/>
                      <a:pt x="1799" y="146"/>
                    </a:cubicBezTo>
                    <a:lnTo>
                      <a:pt x="1762" y="146"/>
                    </a:lnTo>
                    <a:close/>
                    <a:moveTo>
                      <a:pt x="1898" y="74"/>
                    </a:moveTo>
                    <a:cubicBezTo>
                      <a:pt x="1898" y="98"/>
                      <a:pt x="1899" y="112"/>
                      <a:pt x="1902" y="118"/>
                    </a:cubicBezTo>
                    <a:cubicBezTo>
                      <a:pt x="1905" y="125"/>
                      <a:pt x="1910" y="128"/>
                      <a:pt x="1917" y="128"/>
                    </a:cubicBezTo>
                    <a:cubicBezTo>
                      <a:pt x="1925" y="128"/>
                      <a:pt x="1930" y="125"/>
                      <a:pt x="1932" y="119"/>
                    </a:cubicBezTo>
                    <a:cubicBezTo>
                      <a:pt x="1935" y="113"/>
                      <a:pt x="1936" y="98"/>
                      <a:pt x="1936" y="74"/>
                    </a:cubicBezTo>
                    <a:cubicBezTo>
                      <a:pt x="1936" y="51"/>
                      <a:pt x="1935" y="36"/>
                      <a:pt x="1932" y="30"/>
                    </a:cubicBezTo>
                    <a:cubicBezTo>
                      <a:pt x="1930" y="24"/>
                      <a:pt x="1925" y="21"/>
                      <a:pt x="1917" y="21"/>
                    </a:cubicBezTo>
                    <a:cubicBezTo>
                      <a:pt x="1910" y="21"/>
                      <a:pt x="1905" y="24"/>
                      <a:pt x="1902" y="30"/>
                    </a:cubicBezTo>
                    <a:cubicBezTo>
                      <a:pt x="1899" y="36"/>
                      <a:pt x="1898" y="51"/>
                      <a:pt x="1898" y="74"/>
                    </a:cubicBezTo>
                    <a:close/>
                    <a:moveTo>
                      <a:pt x="1871" y="74"/>
                    </a:moveTo>
                    <a:cubicBezTo>
                      <a:pt x="1871" y="59"/>
                      <a:pt x="1872" y="47"/>
                      <a:pt x="1873" y="38"/>
                    </a:cubicBezTo>
                    <a:cubicBezTo>
                      <a:pt x="1874" y="29"/>
                      <a:pt x="1877" y="22"/>
                      <a:pt x="1880" y="18"/>
                    </a:cubicBezTo>
                    <a:cubicBezTo>
                      <a:pt x="1884" y="11"/>
                      <a:pt x="1889" y="6"/>
                      <a:pt x="1895" y="4"/>
                    </a:cubicBezTo>
                    <a:cubicBezTo>
                      <a:pt x="1900" y="1"/>
                      <a:pt x="1908" y="0"/>
                      <a:pt x="1917" y="0"/>
                    </a:cubicBezTo>
                    <a:cubicBezTo>
                      <a:pt x="1927" y="0"/>
                      <a:pt x="1934" y="1"/>
                      <a:pt x="1940" y="4"/>
                    </a:cubicBezTo>
                    <a:cubicBezTo>
                      <a:pt x="1946" y="6"/>
                      <a:pt x="1951" y="11"/>
                      <a:pt x="1955" y="18"/>
                    </a:cubicBezTo>
                    <a:cubicBezTo>
                      <a:pt x="1958" y="22"/>
                      <a:pt x="1960" y="29"/>
                      <a:pt x="1962" y="38"/>
                    </a:cubicBezTo>
                    <a:cubicBezTo>
                      <a:pt x="1963" y="47"/>
                      <a:pt x="1964" y="59"/>
                      <a:pt x="1964" y="74"/>
                    </a:cubicBezTo>
                    <a:cubicBezTo>
                      <a:pt x="1964" y="89"/>
                      <a:pt x="1963" y="101"/>
                      <a:pt x="1962" y="110"/>
                    </a:cubicBezTo>
                    <a:cubicBezTo>
                      <a:pt x="1960" y="119"/>
                      <a:pt x="1958" y="126"/>
                      <a:pt x="1955" y="131"/>
                    </a:cubicBezTo>
                    <a:cubicBezTo>
                      <a:pt x="1951" y="137"/>
                      <a:pt x="1946" y="142"/>
                      <a:pt x="1940" y="145"/>
                    </a:cubicBezTo>
                    <a:cubicBezTo>
                      <a:pt x="1934" y="148"/>
                      <a:pt x="1927" y="149"/>
                      <a:pt x="1917" y="149"/>
                    </a:cubicBezTo>
                    <a:cubicBezTo>
                      <a:pt x="1908" y="149"/>
                      <a:pt x="1900" y="148"/>
                      <a:pt x="1895" y="145"/>
                    </a:cubicBezTo>
                    <a:cubicBezTo>
                      <a:pt x="1889" y="142"/>
                      <a:pt x="1884" y="137"/>
                      <a:pt x="1880" y="131"/>
                    </a:cubicBezTo>
                    <a:cubicBezTo>
                      <a:pt x="1877" y="126"/>
                      <a:pt x="1874" y="119"/>
                      <a:pt x="1873" y="110"/>
                    </a:cubicBezTo>
                    <a:cubicBezTo>
                      <a:pt x="1872" y="101"/>
                      <a:pt x="1871" y="89"/>
                      <a:pt x="1871" y="74"/>
                    </a:cubicBezTo>
                    <a:close/>
                    <a:moveTo>
                      <a:pt x="2011" y="63"/>
                    </a:moveTo>
                    <a:lnTo>
                      <a:pt x="2026" y="63"/>
                    </a:lnTo>
                    <a:cubicBezTo>
                      <a:pt x="2034" y="63"/>
                      <a:pt x="2040" y="62"/>
                      <a:pt x="2043" y="59"/>
                    </a:cubicBezTo>
                    <a:cubicBezTo>
                      <a:pt x="2046" y="55"/>
                      <a:pt x="2047" y="50"/>
                      <a:pt x="2047" y="42"/>
                    </a:cubicBezTo>
                    <a:cubicBezTo>
                      <a:pt x="2047" y="35"/>
                      <a:pt x="2045" y="30"/>
                      <a:pt x="2042" y="27"/>
                    </a:cubicBezTo>
                    <a:cubicBezTo>
                      <a:pt x="2039" y="24"/>
                      <a:pt x="2033" y="23"/>
                      <a:pt x="2024" y="23"/>
                    </a:cubicBezTo>
                    <a:lnTo>
                      <a:pt x="2011" y="23"/>
                    </a:lnTo>
                    <a:lnTo>
                      <a:pt x="2011" y="63"/>
                    </a:lnTo>
                    <a:close/>
                    <a:moveTo>
                      <a:pt x="1985" y="146"/>
                    </a:moveTo>
                    <a:lnTo>
                      <a:pt x="1985" y="3"/>
                    </a:lnTo>
                    <a:lnTo>
                      <a:pt x="2033" y="3"/>
                    </a:lnTo>
                    <a:cubicBezTo>
                      <a:pt x="2048" y="3"/>
                      <a:pt x="2058" y="6"/>
                      <a:pt x="2064" y="12"/>
                    </a:cubicBezTo>
                    <a:cubicBezTo>
                      <a:pt x="2071" y="17"/>
                      <a:pt x="2074" y="27"/>
                      <a:pt x="2074" y="40"/>
                    </a:cubicBezTo>
                    <a:cubicBezTo>
                      <a:pt x="2074" y="49"/>
                      <a:pt x="2072" y="57"/>
                      <a:pt x="2069" y="62"/>
                    </a:cubicBezTo>
                    <a:cubicBezTo>
                      <a:pt x="2065" y="67"/>
                      <a:pt x="2060" y="71"/>
                      <a:pt x="2054" y="72"/>
                    </a:cubicBezTo>
                    <a:cubicBezTo>
                      <a:pt x="2066" y="75"/>
                      <a:pt x="2073" y="85"/>
                      <a:pt x="2074" y="103"/>
                    </a:cubicBezTo>
                    <a:cubicBezTo>
                      <a:pt x="2074" y="104"/>
                      <a:pt x="2074" y="105"/>
                      <a:pt x="2074" y="105"/>
                    </a:cubicBezTo>
                    <a:lnTo>
                      <a:pt x="2074" y="124"/>
                    </a:lnTo>
                    <a:cubicBezTo>
                      <a:pt x="2075" y="130"/>
                      <a:pt x="2075" y="134"/>
                      <a:pt x="2076" y="137"/>
                    </a:cubicBezTo>
                    <a:cubicBezTo>
                      <a:pt x="2077" y="140"/>
                      <a:pt x="2079" y="143"/>
                      <a:pt x="2081" y="146"/>
                    </a:cubicBezTo>
                    <a:lnTo>
                      <a:pt x="2050" y="146"/>
                    </a:lnTo>
                    <a:cubicBezTo>
                      <a:pt x="2049" y="143"/>
                      <a:pt x="2049" y="140"/>
                      <a:pt x="2048" y="137"/>
                    </a:cubicBezTo>
                    <a:cubicBezTo>
                      <a:pt x="2048" y="134"/>
                      <a:pt x="2048" y="129"/>
                      <a:pt x="2047" y="123"/>
                    </a:cubicBezTo>
                    <a:lnTo>
                      <a:pt x="2047" y="108"/>
                    </a:lnTo>
                    <a:lnTo>
                      <a:pt x="2047" y="105"/>
                    </a:lnTo>
                    <a:cubicBezTo>
                      <a:pt x="2047" y="96"/>
                      <a:pt x="2045" y="91"/>
                      <a:pt x="2042" y="88"/>
                    </a:cubicBezTo>
                    <a:cubicBezTo>
                      <a:pt x="2038" y="84"/>
                      <a:pt x="2031" y="83"/>
                      <a:pt x="2020" y="83"/>
                    </a:cubicBezTo>
                    <a:lnTo>
                      <a:pt x="2011" y="83"/>
                    </a:lnTo>
                    <a:lnTo>
                      <a:pt x="2011" y="146"/>
                    </a:lnTo>
                    <a:lnTo>
                      <a:pt x="1985" y="146"/>
                    </a:lnTo>
                    <a:close/>
                    <a:moveTo>
                      <a:pt x="2095" y="146"/>
                    </a:moveTo>
                    <a:lnTo>
                      <a:pt x="2095" y="3"/>
                    </a:lnTo>
                    <a:lnTo>
                      <a:pt x="2169" y="3"/>
                    </a:lnTo>
                    <a:lnTo>
                      <a:pt x="2169" y="27"/>
                    </a:lnTo>
                    <a:lnTo>
                      <a:pt x="2122" y="27"/>
                    </a:lnTo>
                    <a:lnTo>
                      <a:pt x="2122" y="60"/>
                    </a:lnTo>
                    <a:lnTo>
                      <a:pt x="2166" y="60"/>
                    </a:lnTo>
                    <a:lnTo>
                      <a:pt x="2166" y="82"/>
                    </a:lnTo>
                    <a:lnTo>
                      <a:pt x="2122" y="82"/>
                    </a:lnTo>
                    <a:lnTo>
                      <a:pt x="2122" y="121"/>
                    </a:lnTo>
                    <a:lnTo>
                      <a:pt x="2170" y="121"/>
                    </a:lnTo>
                    <a:lnTo>
                      <a:pt x="2170" y="146"/>
                    </a:lnTo>
                    <a:lnTo>
                      <a:pt x="2095" y="146"/>
                    </a:lnTo>
                    <a:close/>
                    <a:moveTo>
                      <a:pt x="2187" y="95"/>
                    </a:moveTo>
                    <a:lnTo>
                      <a:pt x="2213" y="95"/>
                    </a:lnTo>
                    <a:lnTo>
                      <a:pt x="2213" y="105"/>
                    </a:lnTo>
                    <a:cubicBezTo>
                      <a:pt x="2213" y="113"/>
                      <a:pt x="2215" y="119"/>
                      <a:pt x="2217" y="122"/>
                    </a:cubicBezTo>
                    <a:cubicBezTo>
                      <a:pt x="2219" y="126"/>
                      <a:pt x="2223" y="127"/>
                      <a:pt x="2228" y="127"/>
                    </a:cubicBezTo>
                    <a:cubicBezTo>
                      <a:pt x="2234" y="127"/>
                      <a:pt x="2238" y="126"/>
                      <a:pt x="2241" y="123"/>
                    </a:cubicBezTo>
                    <a:cubicBezTo>
                      <a:pt x="2244" y="120"/>
                      <a:pt x="2245" y="116"/>
                      <a:pt x="2245" y="110"/>
                    </a:cubicBezTo>
                    <a:cubicBezTo>
                      <a:pt x="2245" y="106"/>
                      <a:pt x="2244" y="102"/>
                      <a:pt x="2242" y="99"/>
                    </a:cubicBezTo>
                    <a:cubicBezTo>
                      <a:pt x="2240" y="96"/>
                      <a:pt x="2236" y="92"/>
                      <a:pt x="2229" y="88"/>
                    </a:cubicBezTo>
                    <a:lnTo>
                      <a:pt x="2215" y="78"/>
                    </a:lnTo>
                    <a:cubicBezTo>
                      <a:pt x="2204" y="70"/>
                      <a:pt x="2196" y="63"/>
                      <a:pt x="2193" y="58"/>
                    </a:cubicBezTo>
                    <a:cubicBezTo>
                      <a:pt x="2190" y="53"/>
                      <a:pt x="2188" y="46"/>
                      <a:pt x="2188" y="38"/>
                    </a:cubicBezTo>
                    <a:cubicBezTo>
                      <a:pt x="2188" y="26"/>
                      <a:pt x="2192" y="16"/>
                      <a:pt x="2199" y="10"/>
                    </a:cubicBezTo>
                    <a:cubicBezTo>
                      <a:pt x="2206" y="3"/>
                      <a:pt x="2216" y="0"/>
                      <a:pt x="2228" y="0"/>
                    </a:cubicBezTo>
                    <a:cubicBezTo>
                      <a:pt x="2242" y="0"/>
                      <a:pt x="2252" y="3"/>
                      <a:pt x="2259" y="10"/>
                    </a:cubicBezTo>
                    <a:cubicBezTo>
                      <a:pt x="2266" y="18"/>
                      <a:pt x="2269" y="28"/>
                      <a:pt x="2269" y="41"/>
                    </a:cubicBezTo>
                    <a:cubicBezTo>
                      <a:pt x="2269" y="43"/>
                      <a:pt x="2269" y="44"/>
                      <a:pt x="2269" y="45"/>
                    </a:cubicBezTo>
                    <a:cubicBezTo>
                      <a:pt x="2269" y="45"/>
                      <a:pt x="2269" y="46"/>
                      <a:pt x="2269" y="47"/>
                    </a:cubicBezTo>
                    <a:lnTo>
                      <a:pt x="2244" y="47"/>
                    </a:lnTo>
                    <a:lnTo>
                      <a:pt x="2244" y="43"/>
                    </a:lnTo>
                    <a:cubicBezTo>
                      <a:pt x="2244" y="35"/>
                      <a:pt x="2243" y="30"/>
                      <a:pt x="2240" y="26"/>
                    </a:cubicBezTo>
                    <a:cubicBezTo>
                      <a:pt x="2238" y="23"/>
                      <a:pt x="2233" y="21"/>
                      <a:pt x="2228" y="21"/>
                    </a:cubicBezTo>
                    <a:cubicBezTo>
                      <a:pt x="2223" y="21"/>
                      <a:pt x="2220" y="22"/>
                      <a:pt x="2218" y="25"/>
                    </a:cubicBezTo>
                    <a:cubicBezTo>
                      <a:pt x="2215" y="27"/>
                      <a:pt x="2214" y="31"/>
                      <a:pt x="2214" y="35"/>
                    </a:cubicBezTo>
                    <a:cubicBezTo>
                      <a:pt x="2214" y="41"/>
                      <a:pt x="2219" y="48"/>
                      <a:pt x="2230" y="55"/>
                    </a:cubicBezTo>
                    <a:cubicBezTo>
                      <a:pt x="2230" y="55"/>
                      <a:pt x="2231" y="55"/>
                      <a:pt x="2231" y="55"/>
                    </a:cubicBezTo>
                    <a:lnTo>
                      <a:pt x="2245" y="65"/>
                    </a:lnTo>
                    <a:cubicBezTo>
                      <a:pt x="2256" y="72"/>
                      <a:pt x="2263" y="79"/>
                      <a:pt x="2267" y="85"/>
                    </a:cubicBezTo>
                    <a:cubicBezTo>
                      <a:pt x="2270" y="91"/>
                      <a:pt x="2272" y="99"/>
                      <a:pt x="2272" y="108"/>
                    </a:cubicBezTo>
                    <a:cubicBezTo>
                      <a:pt x="2272" y="121"/>
                      <a:pt x="2268" y="131"/>
                      <a:pt x="2261" y="138"/>
                    </a:cubicBezTo>
                    <a:cubicBezTo>
                      <a:pt x="2254" y="145"/>
                      <a:pt x="2243" y="149"/>
                      <a:pt x="2229" y="149"/>
                    </a:cubicBezTo>
                    <a:cubicBezTo>
                      <a:pt x="2215" y="149"/>
                      <a:pt x="2204" y="145"/>
                      <a:pt x="2197" y="138"/>
                    </a:cubicBezTo>
                    <a:cubicBezTo>
                      <a:pt x="2190" y="130"/>
                      <a:pt x="2186" y="119"/>
                      <a:pt x="2186" y="104"/>
                    </a:cubicBezTo>
                    <a:cubicBezTo>
                      <a:pt x="2186" y="102"/>
                      <a:pt x="2187" y="100"/>
                      <a:pt x="2187" y="96"/>
                    </a:cubicBezTo>
                    <a:lnTo>
                      <a:pt x="2187" y="95"/>
                    </a:lnTo>
                    <a:close/>
                    <a:moveTo>
                      <a:pt x="2367" y="124"/>
                    </a:moveTo>
                    <a:lnTo>
                      <a:pt x="2379" y="124"/>
                    </a:lnTo>
                    <a:cubicBezTo>
                      <a:pt x="2385" y="124"/>
                      <a:pt x="2389" y="124"/>
                      <a:pt x="2392" y="123"/>
                    </a:cubicBezTo>
                    <a:cubicBezTo>
                      <a:pt x="2394" y="122"/>
                      <a:pt x="2396" y="121"/>
                      <a:pt x="2398" y="119"/>
                    </a:cubicBezTo>
                    <a:cubicBezTo>
                      <a:pt x="2400" y="115"/>
                      <a:pt x="2402" y="110"/>
                      <a:pt x="2403" y="104"/>
                    </a:cubicBezTo>
                    <a:cubicBezTo>
                      <a:pt x="2404" y="97"/>
                      <a:pt x="2405" y="87"/>
                      <a:pt x="2405" y="73"/>
                    </a:cubicBezTo>
                    <a:cubicBezTo>
                      <a:pt x="2405" y="59"/>
                      <a:pt x="2404" y="49"/>
                      <a:pt x="2403" y="42"/>
                    </a:cubicBezTo>
                    <a:cubicBezTo>
                      <a:pt x="2401" y="36"/>
                      <a:pt x="2399" y="31"/>
                      <a:pt x="2396" y="28"/>
                    </a:cubicBezTo>
                    <a:cubicBezTo>
                      <a:pt x="2395" y="27"/>
                      <a:pt x="2393" y="25"/>
                      <a:pt x="2390" y="25"/>
                    </a:cubicBezTo>
                    <a:cubicBezTo>
                      <a:pt x="2388" y="24"/>
                      <a:pt x="2384" y="24"/>
                      <a:pt x="2379" y="24"/>
                    </a:cubicBezTo>
                    <a:lnTo>
                      <a:pt x="2367" y="24"/>
                    </a:lnTo>
                    <a:lnTo>
                      <a:pt x="2367" y="124"/>
                    </a:lnTo>
                    <a:close/>
                    <a:moveTo>
                      <a:pt x="2341" y="146"/>
                    </a:moveTo>
                    <a:lnTo>
                      <a:pt x="2341" y="3"/>
                    </a:lnTo>
                    <a:lnTo>
                      <a:pt x="2384" y="3"/>
                    </a:lnTo>
                    <a:cubicBezTo>
                      <a:pt x="2393" y="3"/>
                      <a:pt x="2400" y="4"/>
                      <a:pt x="2405" y="5"/>
                    </a:cubicBezTo>
                    <a:cubicBezTo>
                      <a:pt x="2410" y="7"/>
                      <a:pt x="2414" y="9"/>
                      <a:pt x="2418" y="12"/>
                    </a:cubicBezTo>
                    <a:cubicBezTo>
                      <a:pt x="2423" y="17"/>
                      <a:pt x="2426" y="23"/>
                      <a:pt x="2428" y="31"/>
                    </a:cubicBezTo>
                    <a:cubicBezTo>
                      <a:pt x="2431" y="38"/>
                      <a:pt x="2432" y="50"/>
                      <a:pt x="2432" y="66"/>
                    </a:cubicBezTo>
                    <a:cubicBezTo>
                      <a:pt x="2432" y="86"/>
                      <a:pt x="2431" y="100"/>
                      <a:pt x="2429" y="108"/>
                    </a:cubicBezTo>
                    <a:cubicBezTo>
                      <a:pt x="2428" y="117"/>
                      <a:pt x="2426" y="124"/>
                      <a:pt x="2422" y="130"/>
                    </a:cubicBezTo>
                    <a:cubicBezTo>
                      <a:pt x="2419" y="136"/>
                      <a:pt x="2414" y="140"/>
                      <a:pt x="2408" y="142"/>
                    </a:cubicBezTo>
                    <a:cubicBezTo>
                      <a:pt x="2403" y="144"/>
                      <a:pt x="2392" y="146"/>
                      <a:pt x="2378" y="146"/>
                    </a:cubicBezTo>
                    <a:lnTo>
                      <a:pt x="2341" y="146"/>
                    </a:lnTo>
                    <a:close/>
                    <a:moveTo>
                      <a:pt x="2453" y="146"/>
                    </a:moveTo>
                    <a:lnTo>
                      <a:pt x="2453" y="3"/>
                    </a:lnTo>
                    <a:lnTo>
                      <a:pt x="2527" y="3"/>
                    </a:lnTo>
                    <a:lnTo>
                      <a:pt x="2527" y="27"/>
                    </a:lnTo>
                    <a:lnTo>
                      <a:pt x="2480" y="27"/>
                    </a:lnTo>
                    <a:lnTo>
                      <a:pt x="2480" y="60"/>
                    </a:lnTo>
                    <a:lnTo>
                      <a:pt x="2523" y="60"/>
                    </a:lnTo>
                    <a:lnTo>
                      <a:pt x="2523" y="82"/>
                    </a:lnTo>
                    <a:lnTo>
                      <a:pt x="2480" y="82"/>
                    </a:lnTo>
                    <a:lnTo>
                      <a:pt x="2480" y="121"/>
                    </a:lnTo>
                    <a:lnTo>
                      <a:pt x="2528" y="121"/>
                    </a:lnTo>
                    <a:lnTo>
                      <a:pt x="2528" y="146"/>
                    </a:lnTo>
                    <a:lnTo>
                      <a:pt x="2453" y="146"/>
                    </a:lnTo>
                    <a:close/>
                    <a:moveTo>
                      <a:pt x="2623" y="88"/>
                    </a:moveTo>
                    <a:lnTo>
                      <a:pt x="2645" y="88"/>
                    </a:lnTo>
                    <a:lnTo>
                      <a:pt x="2634" y="28"/>
                    </a:lnTo>
                    <a:lnTo>
                      <a:pt x="2623" y="88"/>
                    </a:lnTo>
                    <a:close/>
                    <a:moveTo>
                      <a:pt x="2585" y="146"/>
                    </a:moveTo>
                    <a:lnTo>
                      <a:pt x="2617" y="3"/>
                    </a:lnTo>
                    <a:lnTo>
                      <a:pt x="2653" y="3"/>
                    </a:lnTo>
                    <a:lnTo>
                      <a:pt x="2685" y="146"/>
                    </a:lnTo>
                    <a:lnTo>
                      <a:pt x="2656" y="146"/>
                    </a:lnTo>
                    <a:lnTo>
                      <a:pt x="2649" y="110"/>
                    </a:lnTo>
                    <a:lnTo>
                      <a:pt x="2619" y="110"/>
                    </a:lnTo>
                    <a:lnTo>
                      <a:pt x="2612" y="146"/>
                    </a:lnTo>
                    <a:lnTo>
                      <a:pt x="2585" y="146"/>
                    </a:lnTo>
                    <a:close/>
                    <a:moveTo>
                      <a:pt x="2699" y="3"/>
                    </a:moveTo>
                    <a:lnTo>
                      <a:pt x="2726" y="3"/>
                    </a:lnTo>
                    <a:lnTo>
                      <a:pt x="2726" y="99"/>
                    </a:lnTo>
                    <a:cubicBezTo>
                      <a:pt x="2726" y="110"/>
                      <a:pt x="2727" y="117"/>
                      <a:pt x="2730" y="121"/>
                    </a:cubicBezTo>
                    <a:cubicBezTo>
                      <a:pt x="2732" y="125"/>
                      <a:pt x="2737" y="127"/>
                      <a:pt x="2744" y="127"/>
                    </a:cubicBezTo>
                    <a:cubicBezTo>
                      <a:pt x="2751" y="127"/>
                      <a:pt x="2756" y="125"/>
                      <a:pt x="2758" y="121"/>
                    </a:cubicBezTo>
                    <a:cubicBezTo>
                      <a:pt x="2761" y="117"/>
                      <a:pt x="2762" y="110"/>
                      <a:pt x="2762" y="99"/>
                    </a:cubicBezTo>
                    <a:lnTo>
                      <a:pt x="2762" y="3"/>
                    </a:lnTo>
                    <a:lnTo>
                      <a:pt x="2789" y="3"/>
                    </a:lnTo>
                    <a:lnTo>
                      <a:pt x="2789" y="101"/>
                    </a:lnTo>
                    <a:cubicBezTo>
                      <a:pt x="2789" y="111"/>
                      <a:pt x="2788" y="118"/>
                      <a:pt x="2787" y="122"/>
                    </a:cubicBezTo>
                    <a:cubicBezTo>
                      <a:pt x="2786" y="127"/>
                      <a:pt x="2784" y="131"/>
                      <a:pt x="2781" y="134"/>
                    </a:cubicBezTo>
                    <a:cubicBezTo>
                      <a:pt x="2778" y="139"/>
                      <a:pt x="2773" y="143"/>
                      <a:pt x="2766" y="145"/>
                    </a:cubicBezTo>
                    <a:cubicBezTo>
                      <a:pt x="2760" y="148"/>
                      <a:pt x="2752" y="149"/>
                      <a:pt x="2744" y="149"/>
                    </a:cubicBezTo>
                    <a:cubicBezTo>
                      <a:pt x="2727" y="149"/>
                      <a:pt x="2716" y="145"/>
                      <a:pt x="2709" y="138"/>
                    </a:cubicBezTo>
                    <a:cubicBezTo>
                      <a:pt x="2702" y="131"/>
                      <a:pt x="2699" y="119"/>
                      <a:pt x="2699" y="101"/>
                    </a:cubicBezTo>
                    <a:lnTo>
                      <a:pt x="2699" y="3"/>
                    </a:lnTo>
                    <a:close/>
                    <a:moveTo>
                      <a:pt x="2833" y="146"/>
                    </a:moveTo>
                    <a:lnTo>
                      <a:pt x="2833" y="26"/>
                    </a:lnTo>
                    <a:lnTo>
                      <a:pt x="2802" y="26"/>
                    </a:lnTo>
                    <a:lnTo>
                      <a:pt x="2802" y="3"/>
                    </a:lnTo>
                    <a:lnTo>
                      <a:pt x="2890" y="3"/>
                    </a:lnTo>
                    <a:lnTo>
                      <a:pt x="2890" y="26"/>
                    </a:lnTo>
                    <a:lnTo>
                      <a:pt x="2860" y="26"/>
                    </a:lnTo>
                    <a:lnTo>
                      <a:pt x="2860" y="146"/>
                    </a:lnTo>
                    <a:lnTo>
                      <a:pt x="2833" y="146"/>
                    </a:lnTo>
                    <a:close/>
                    <a:moveTo>
                      <a:pt x="2929" y="74"/>
                    </a:moveTo>
                    <a:cubicBezTo>
                      <a:pt x="2929" y="98"/>
                      <a:pt x="2930" y="112"/>
                      <a:pt x="2933" y="118"/>
                    </a:cubicBezTo>
                    <a:cubicBezTo>
                      <a:pt x="2936" y="125"/>
                      <a:pt x="2941" y="128"/>
                      <a:pt x="2948" y="128"/>
                    </a:cubicBezTo>
                    <a:cubicBezTo>
                      <a:pt x="2955" y="128"/>
                      <a:pt x="2960" y="125"/>
                      <a:pt x="2963" y="119"/>
                    </a:cubicBezTo>
                    <a:cubicBezTo>
                      <a:pt x="2966" y="113"/>
                      <a:pt x="2967" y="98"/>
                      <a:pt x="2967" y="74"/>
                    </a:cubicBezTo>
                    <a:cubicBezTo>
                      <a:pt x="2967" y="51"/>
                      <a:pt x="2966" y="36"/>
                      <a:pt x="2963" y="30"/>
                    </a:cubicBezTo>
                    <a:cubicBezTo>
                      <a:pt x="2960" y="24"/>
                      <a:pt x="2955" y="21"/>
                      <a:pt x="2948" y="21"/>
                    </a:cubicBezTo>
                    <a:cubicBezTo>
                      <a:pt x="2941" y="21"/>
                      <a:pt x="2936" y="24"/>
                      <a:pt x="2933" y="30"/>
                    </a:cubicBezTo>
                    <a:cubicBezTo>
                      <a:pt x="2930" y="36"/>
                      <a:pt x="2929" y="51"/>
                      <a:pt x="2929" y="74"/>
                    </a:cubicBezTo>
                    <a:close/>
                    <a:moveTo>
                      <a:pt x="2902" y="74"/>
                    </a:moveTo>
                    <a:cubicBezTo>
                      <a:pt x="2902" y="59"/>
                      <a:pt x="2902" y="47"/>
                      <a:pt x="2904" y="38"/>
                    </a:cubicBezTo>
                    <a:cubicBezTo>
                      <a:pt x="2905" y="29"/>
                      <a:pt x="2907" y="22"/>
                      <a:pt x="2910" y="18"/>
                    </a:cubicBezTo>
                    <a:cubicBezTo>
                      <a:pt x="2915" y="11"/>
                      <a:pt x="2919" y="6"/>
                      <a:pt x="2925" y="4"/>
                    </a:cubicBezTo>
                    <a:cubicBezTo>
                      <a:pt x="2931" y="1"/>
                      <a:pt x="2939" y="0"/>
                      <a:pt x="2948" y="0"/>
                    </a:cubicBezTo>
                    <a:cubicBezTo>
                      <a:pt x="2957" y="0"/>
                      <a:pt x="2965" y="1"/>
                      <a:pt x="2971" y="4"/>
                    </a:cubicBezTo>
                    <a:cubicBezTo>
                      <a:pt x="2976" y="6"/>
                      <a:pt x="2981" y="11"/>
                      <a:pt x="2986" y="18"/>
                    </a:cubicBezTo>
                    <a:cubicBezTo>
                      <a:pt x="2989" y="22"/>
                      <a:pt x="2991" y="29"/>
                      <a:pt x="2992" y="38"/>
                    </a:cubicBezTo>
                    <a:cubicBezTo>
                      <a:pt x="2994" y="47"/>
                      <a:pt x="2994" y="59"/>
                      <a:pt x="2994" y="74"/>
                    </a:cubicBezTo>
                    <a:cubicBezTo>
                      <a:pt x="2994" y="89"/>
                      <a:pt x="2994" y="101"/>
                      <a:pt x="2992" y="110"/>
                    </a:cubicBezTo>
                    <a:cubicBezTo>
                      <a:pt x="2991" y="119"/>
                      <a:pt x="2989" y="126"/>
                      <a:pt x="2986" y="131"/>
                    </a:cubicBezTo>
                    <a:cubicBezTo>
                      <a:pt x="2981" y="137"/>
                      <a:pt x="2976" y="142"/>
                      <a:pt x="2971" y="145"/>
                    </a:cubicBezTo>
                    <a:cubicBezTo>
                      <a:pt x="2965" y="148"/>
                      <a:pt x="2957" y="149"/>
                      <a:pt x="2948" y="149"/>
                    </a:cubicBezTo>
                    <a:cubicBezTo>
                      <a:pt x="2939" y="149"/>
                      <a:pt x="2931" y="148"/>
                      <a:pt x="2925" y="145"/>
                    </a:cubicBezTo>
                    <a:cubicBezTo>
                      <a:pt x="2919" y="142"/>
                      <a:pt x="2915" y="137"/>
                      <a:pt x="2910" y="131"/>
                    </a:cubicBezTo>
                    <a:cubicBezTo>
                      <a:pt x="2907" y="126"/>
                      <a:pt x="2905" y="119"/>
                      <a:pt x="2904" y="110"/>
                    </a:cubicBezTo>
                    <a:cubicBezTo>
                      <a:pt x="2902" y="101"/>
                      <a:pt x="2902" y="89"/>
                      <a:pt x="2902" y="74"/>
                    </a:cubicBezTo>
                    <a:close/>
                    <a:moveTo>
                      <a:pt x="3016" y="146"/>
                    </a:moveTo>
                    <a:lnTo>
                      <a:pt x="3016" y="3"/>
                    </a:lnTo>
                    <a:lnTo>
                      <a:pt x="3056" y="3"/>
                    </a:lnTo>
                    <a:lnTo>
                      <a:pt x="3076" y="95"/>
                    </a:lnTo>
                    <a:lnTo>
                      <a:pt x="3095" y="3"/>
                    </a:lnTo>
                    <a:lnTo>
                      <a:pt x="3136" y="3"/>
                    </a:lnTo>
                    <a:lnTo>
                      <a:pt x="3136" y="146"/>
                    </a:lnTo>
                    <a:lnTo>
                      <a:pt x="3110" y="146"/>
                    </a:lnTo>
                    <a:lnTo>
                      <a:pt x="3111" y="19"/>
                    </a:lnTo>
                    <a:lnTo>
                      <a:pt x="3084" y="146"/>
                    </a:lnTo>
                    <a:lnTo>
                      <a:pt x="3068" y="146"/>
                    </a:lnTo>
                    <a:lnTo>
                      <a:pt x="3041" y="19"/>
                    </a:lnTo>
                    <a:lnTo>
                      <a:pt x="3042" y="146"/>
                    </a:lnTo>
                    <a:lnTo>
                      <a:pt x="3016" y="146"/>
                    </a:lnTo>
                    <a:close/>
                    <a:moveTo>
                      <a:pt x="3184" y="74"/>
                    </a:moveTo>
                    <a:cubicBezTo>
                      <a:pt x="3184" y="98"/>
                      <a:pt x="3186" y="112"/>
                      <a:pt x="3188" y="118"/>
                    </a:cubicBezTo>
                    <a:cubicBezTo>
                      <a:pt x="3191" y="125"/>
                      <a:pt x="3196" y="128"/>
                      <a:pt x="3204" y="128"/>
                    </a:cubicBezTo>
                    <a:cubicBezTo>
                      <a:pt x="3211" y="128"/>
                      <a:pt x="3216" y="125"/>
                      <a:pt x="3219" y="119"/>
                    </a:cubicBezTo>
                    <a:cubicBezTo>
                      <a:pt x="3221" y="113"/>
                      <a:pt x="3223" y="98"/>
                      <a:pt x="3223" y="74"/>
                    </a:cubicBezTo>
                    <a:cubicBezTo>
                      <a:pt x="3223" y="51"/>
                      <a:pt x="3221" y="36"/>
                      <a:pt x="3219" y="30"/>
                    </a:cubicBezTo>
                    <a:cubicBezTo>
                      <a:pt x="3216" y="24"/>
                      <a:pt x="3211" y="21"/>
                      <a:pt x="3204" y="21"/>
                    </a:cubicBezTo>
                    <a:cubicBezTo>
                      <a:pt x="3196" y="21"/>
                      <a:pt x="3191" y="24"/>
                      <a:pt x="3188" y="30"/>
                    </a:cubicBezTo>
                    <a:cubicBezTo>
                      <a:pt x="3186" y="36"/>
                      <a:pt x="3184" y="51"/>
                      <a:pt x="3184" y="74"/>
                    </a:cubicBezTo>
                    <a:close/>
                    <a:moveTo>
                      <a:pt x="3157" y="74"/>
                    </a:moveTo>
                    <a:cubicBezTo>
                      <a:pt x="3157" y="59"/>
                      <a:pt x="3158" y="47"/>
                      <a:pt x="3159" y="38"/>
                    </a:cubicBezTo>
                    <a:cubicBezTo>
                      <a:pt x="3161" y="29"/>
                      <a:pt x="3163" y="22"/>
                      <a:pt x="3166" y="18"/>
                    </a:cubicBezTo>
                    <a:cubicBezTo>
                      <a:pt x="3170" y="11"/>
                      <a:pt x="3175" y="6"/>
                      <a:pt x="3181" y="4"/>
                    </a:cubicBezTo>
                    <a:cubicBezTo>
                      <a:pt x="3187" y="1"/>
                      <a:pt x="3194" y="0"/>
                      <a:pt x="3204" y="0"/>
                    </a:cubicBezTo>
                    <a:cubicBezTo>
                      <a:pt x="3213" y="0"/>
                      <a:pt x="3220" y="1"/>
                      <a:pt x="3226" y="4"/>
                    </a:cubicBezTo>
                    <a:cubicBezTo>
                      <a:pt x="3232" y="6"/>
                      <a:pt x="3237" y="11"/>
                      <a:pt x="3241" y="18"/>
                    </a:cubicBezTo>
                    <a:cubicBezTo>
                      <a:pt x="3244" y="22"/>
                      <a:pt x="3246" y="29"/>
                      <a:pt x="3248" y="38"/>
                    </a:cubicBezTo>
                    <a:cubicBezTo>
                      <a:pt x="3249" y="47"/>
                      <a:pt x="3250" y="59"/>
                      <a:pt x="3250" y="74"/>
                    </a:cubicBezTo>
                    <a:cubicBezTo>
                      <a:pt x="3250" y="89"/>
                      <a:pt x="3249" y="101"/>
                      <a:pt x="3248" y="110"/>
                    </a:cubicBezTo>
                    <a:cubicBezTo>
                      <a:pt x="3246" y="119"/>
                      <a:pt x="3244" y="126"/>
                      <a:pt x="3241" y="131"/>
                    </a:cubicBezTo>
                    <a:cubicBezTo>
                      <a:pt x="3237" y="137"/>
                      <a:pt x="3232" y="142"/>
                      <a:pt x="3226" y="145"/>
                    </a:cubicBezTo>
                    <a:cubicBezTo>
                      <a:pt x="3220" y="148"/>
                      <a:pt x="3213" y="149"/>
                      <a:pt x="3204" y="149"/>
                    </a:cubicBezTo>
                    <a:cubicBezTo>
                      <a:pt x="3194" y="149"/>
                      <a:pt x="3187" y="148"/>
                      <a:pt x="3181" y="145"/>
                    </a:cubicBezTo>
                    <a:cubicBezTo>
                      <a:pt x="3175" y="142"/>
                      <a:pt x="3170" y="137"/>
                      <a:pt x="3166" y="131"/>
                    </a:cubicBezTo>
                    <a:cubicBezTo>
                      <a:pt x="3163" y="126"/>
                      <a:pt x="3161" y="119"/>
                      <a:pt x="3159" y="110"/>
                    </a:cubicBezTo>
                    <a:cubicBezTo>
                      <a:pt x="3158" y="101"/>
                      <a:pt x="3157" y="89"/>
                      <a:pt x="3157" y="74"/>
                    </a:cubicBezTo>
                    <a:close/>
                    <a:moveTo>
                      <a:pt x="3292" y="146"/>
                    </a:moveTo>
                    <a:lnTo>
                      <a:pt x="3292" y="26"/>
                    </a:lnTo>
                    <a:lnTo>
                      <a:pt x="3261" y="26"/>
                    </a:lnTo>
                    <a:lnTo>
                      <a:pt x="3261" y="3"/>
                    </a:lnTo>
                    <a:lnTo>
                      <a:pt x="3349" y="3"/>
                    </a:lnTo>
                    <a:lnTo>
                      <a:pt x="3349" y="26"/>
                    </a:lnTo>
                    <a:lnTo>
                      <a:pt x="3319" y="26"/>
                    </a:lnTo>
                    <a:lnTo>
                      <a:pt x="3319" y="146"/>
                    </a:lnTo>
                    <a:lnTo>
                      <a:pt x="3292" y="146"/>
                    </a:lnTo>
                    <a:close/>
                    <a:moveTo>
                      <a:pt x="3388" y="74"/>
                    </a:moveTo>
                    <a:cubicBezTo>
                      <a:pt x="3388" y="98"/>
                      <a:pt x="3389" y="112"/>
                      <a:pt x="3392" y="118"/>
                    </a:cubicBezTo>
                    <a:cubicBezTo>
                      <a:pt x="3395" y="125"/>
                      <a:pt x="3400" y="128"/>
                      <a:pt x="3407" y="128"/>
                    </a:cubicBezTo>
                    <a:cubicBezTo>
                      <a:pt x="3414" y="128"/>
                      <a:pt x="3419" y="125"/>
                      <a:pt x="3422" y="119"/>
                    </a:cubicBezTo>
                    <a:cubicBezTo>
                      <a:pt x="3425" y="113"/>
                      <a:pt x="3426" y="98"/>
                      <a:pt x="3426" y="74"/>
                    </a:cubicBezTo>
                    <a:cubicBezTo>
                      <a:pt x="3426" y="51"/>
                      <a:pt x="3425" y="36"/>
                      <a:pt x="3422" y="30"/>
                    </a:cubicBezTo>
                    <a:cubicBezTo>
                      <a:pt x="3419" y="24"/>
                      <a:pt x="3414" y="21"/>
                      <a:pt x="3407" y="21"/>
                    </a:cubicBezTo>
                    <a:cubicBezTo>
                      <a:pt x="3400" y="21"/>
                      <a:pt x="3395" y="24"/>
                      <a:pt x="3392" y="30"/>
                    </a:cubicBezTo>
                    <a:cubicBezTo>
                      <a:pt x="3389" y="36"/>
                      <a:pt x="3388" y="51"/>
                      <a:pt x="3388" y="74"/>
                    </a:cubicBezTo>
                    <a:close/>
                    <a:moveTo>
                      <a:pt x="3360" y="74"/>
                    </a:moveTo>
                    <a:cubicBezTo>
                      <a:pt x="3360" y="59"/>
                      <a:pt x="3361" y="47"/>
                      <a:pt x="3363" y="38"/>
                    </a:cubicBezTo>
                    <a:cubicBezTo>
                      <a:pt x="3364" y="29"/>
                      <a:pt x="3366" y="22"/>
                      <a:pt x="3369" y="18"/>
                    </a:cubicBezTo>
                    <a:cubicBezTo>
                      <a:pt x="3373" y="11"/>
                      <a:pt x="3378" y="6"/>
                      <a:pt x="3384" y="4"/>
                    </a:cubicBezTo>
                    <a:cubicBezTo>
                      <a:pt x="3390" y="1"/>
                      <a:pt x="3398" y="0"/>
                      <a:pt x="3407" y="0"/>
                    </a:cubicBezTo>
                    <a:cubicBezTo>
                      <a:pt x="3416" y="0"/>
                      <a:pt x="3424" y="1"/>
                      <a:pt x="3430" y="4"/>
                    </a:cubicBezTo>
                    <a:cubicBezTo>
                      <a:pt x="3435" y="6"/>
                      <a:pt x="3440" y="11"/>
                      <a:pt x="3445" y="18"/>
                    </a:cubicBezTo>
                    <a:cubicBezTo>
                      <a:pt x="3448" y="22"/>
                      <a:pt x="3450" y="29"/>
                      <a:pt x="3451" y="38"/>
                    </a:cubicBezTo>
                    <a:cubicBezTo>
                      <a:pt x="3453" y="47"/>
                      <a:pt x="3453" y="59"/>
                      <a:pt x="3453" y="74"/>
                    </a:cubicBezTo>
                    <a:cubicBezTo>
                      <a:pt x="3453" y="89"/>
                      <a:pt x="3453" y="101"/>
                      <a:pt x="3451" y="110"/>
                    </a:cubicBezTo>
                    <a:cubicBezTo>
                      <a:pt x="3450" y="119"/>
                      <a:pt x="3448" y="126"/>
                      <a:pt x="3445" y="131"/>
                    </a:cubicBezTo>
                    <a:cubicBezTo>
                      <a:pt x="3440" y="137"/>
                      <a:pt x="3435" y="142"/>
                      <a:pt x="3430" y="145"/>
                    </a:cubicBezTo>
                    <a:cubicBezTo>
                      <a:pt x="3424" y="148"/>
                      <a:pt x="3416" y="149"/>
                      <a:pt x="3407" y="149"/>
                    </a:cubicBezTo>
                    <a:cubicBezTo>
                      <a:pt x="3398" y="149"/>
                      <a:pt x="3390" y="148"/>
                      <a:pt x="3384" y="145"/>
                    </a:cubicBezTo>
                    <a:cubicBezTo>
                      <a:pt x="3378" y="142"/>
                      <a:pt x="3373" y="137"/>
                      <a:pt x="3369" y="131"/>
                    </a:cubicBezTo>
                    <a:cubicBezTo>
                      <a:pt x="3366" y="126"/>
                      <a:pt x="3364" y="119"/>
                      <a:pt x="3363" y="110"/>
                    </a:cubicBezTo>
                    <a:cubicBezTo>
                      <a:pt x="3361" y="101"/>
                      <a:pt x="3360" y="89"/>
                      <a:pt x="3360" y="74"/>
                    </a:cubicBezTo>
                    <a:close/>
                    <a:moveTo>
                      <a:pt x="3501" y="63"/>
                    </a:moveTo>
                    <a:lnTo>
                      <a:pt x="3516" y="63"/>
                    </a:lnTo>
                    <a:cubicBezTo>
                      <a:pt x="3524" y="63"/>
                      <a:pt x="3529" y="62"/>
                      <a:pt x="3532" y="59"/>
                    </a:cubicBezTo>
                    <a:cubicBezTo>
                      <a:pt x="3535" y="55"/>
                      <a:pt x="3537" y="50"/>
                      <a:pt x="3537" y="42"/>
                    </a:cubicBezTo>
                    <a:cubicBezTo>
                      <a:pt x="3537" y="35"/>
                      <a:pt x="3535" y="30"/>
                      <a:pt x="3532" y="27"/>
                    </a:cubicBezTo>
                    <a:cubicBezTo>
                      <a:pt x="3529" y="24"/>
                      <a:pt x="3523" y="23"/>
                      <a:pt x="3514" y="23"/>
                    </a:cubicBezTo>
                    <a:lnTo>
                      <a:pt x="3501" y="23"/>
                    </a:lnTo>
                    <a:lnTo>
                      <a:pt x="3501" y="63"/>
                    </a:lnTo>
                    <a:close/>
                    <a:moveTo>
                      <a:pt x="3475" y="146"/>
                    </a:moveTo>
                    <a:lnTo>
                      <a:pt x="3475" y="3"/>
                    </a:lnTo>
                    <a:lnTo>
                      <a:pt x="3523" y="3"/>
                    </a:lnTo>
                    <a:cubicBezTo>
                      <a:pt x="3537" y="3"/>
                      <a:pt x="3548" y="6"/>
                      <a:pt x="3554" y="12"/>
                    </a:cubicBezTo>
                    <a:cubicBezTo>
                      <a:pt x="3560" y="17"/>
                      <a:pt x="3564" y="27"/>
                      <a:pt x="3564" y="40"/>
                    </a:cubicBezTo>
                    <a:cubicBezTo>
                      <a:pt x="3564" y="49"/>
                      <a:pt x="3562" y="57"/>
                      <a:pt x="3558" y="62"/>
                    </a:cubicBezTo>
                    <a:cubicBezTo>
                      <a:pt x="3555" y="67"/>
                      <a:pt x="3550" y="71"/>
                      <a:pt x="3543" y="72"/>
                    </a:cubicBezTo>
                    <a:cubicBezTo>
                      <a:pt x="3556" y="75"/>
                      <a:pt x="3563" y="85"/>
                      <a:pt x="3563" y="103"/>
                    </a:cubicBezTo>
                    <a:cubicBezTo>
                      <a:pt x="3563" y="104"/>
                      <a:pt x="3563" y="105"/>
                      <a:pt x="3563" y="105"/>
                    </a:cubicBezTo>
                    <a:lnTo>
                      <a:pt x="3564" y="124"/>
                    </a:lnTo>
                    <a:cubicBezTo>
                      <a:pt x="3564" y="130"/>
                      <a:pt x="3565" y="134"/>
                      <a:pt x="3566" y="137"/>
                    </a:cubicBezTo>
                    <a:cubicBezTo>
                      <a:pt x="3567" y="140"/>
                      <a:pt x="3569" y="143"/>
                      <a:pt x="3571" y="146"/>
                    </a:cubicBezTo>
                    <a:lnTo>
                      <a:pt x="3540" y="146"/>
                    </a:lnTo>
                    <a:cubicBezTo>
                      <a:pt x="3539" y="143"/>
                      <a:pt x="3538" y="140"/>
                      <a:pt x="3538" y="137"/>
                    </a:cubicBezTo>
                    <a:cubicBezTo>
                      <a:pt x="3537" y="134"/>
                      <a:pt x="3537" y="129"/>
                      <a:pt x="3537" y="123"/>
                    </a:cubicBezTo>
                    <a:lnTo>
                      <a:pt x="3537" y="108"/>
                    </a:lnTo>
                    <a:lnTo>
                      <a:pt x="3537" y="105"/>
                    </a:lnTo>
                    <a:cubicBezTo>
                      <a:pt x="3537" y="96"/>
                      <a:pt x="3535" y="91"/>
                      <a:pt x="3531" y="88"/>
                    </a:cubicBezTo>
                    <a:cubicBezTo>
                      <a:pt x="3528" y="84"/>
                      <a:pt x="3521" y="83"/>
                      <a:pt x="3510" y="83"/>
                    </a:cubicBezTo>
                    <a:lnTo>
                      <a:pt x="3501" y="83"/>
                    </a:lnTo>
                    <a:lnTo>
                      <a:pt x="3501" y="146"/>
                    </a:lnTo>
                    <a:lnTo>
                      <a:pt x="3475" y="146"/>
                    </a:lnTo>
                    <a:close/>
                    <a:moveTo>
                      <a:pt x="3585" y="146"/>
                    </a:moveTo>
                    <a:lnTo>
                      <a:pt x="3585" y="3"/>
                    </a:lnTo>
                    <a:lnTo>
                      <a:pt x="3658" y="3"/>
                    </a:lnTo>
                    <a:lnTo>
                      <a:pt x="3658" y="27"/>
                    </a:lnTo>
                    <a:lnTo>
                      <a:pt x="3611" y="27"/>
                    </a:lnTo>
                    <a:lnTo>
                      <a:pt x="3611" y="60"/>
                    </a:lnTo>
                    <a:lnTo>
                      <a:pt x="3655" y="60"/>
                    </a:lnTo>
                    <a:lnTo>
                      <a:pt x="3655" y="82"/>
                    </a:lnTo>
                    <a:lnTo>
                      <a:pt x="3611" y="82"/>
                    </a:lnTo>
                    <a:lnTo>
                      <a:pt x="3611" y="121"/>
                    </a:lnTo>
                    <a:lnTo>
                      <a:pt x="3660" y="121"/>
                    </a:lnTo>
                    <a:lnTo>
                      <a:pt x="3660" y="146"/>
                    </a:lnTo>
                    <a:lnTo>
                      <a:pt x="3585" y="146"/>
                    </a:lnTo>
                    <a:close/>
                    <a:moveTo>
                      <a:pt x="3676" y="95"/>
                    </a:moveTo>
                    <a:lnTo>
                      <a:pt x="3703" y="95"/>
                    </a:lnTo>
                    <a:lnTo>
                      <a:pt x="3703" y="105"/>
                    </a:lnTo>
                    <a:cubicBezTo>
                      <a:pt x="3703" y="113"/>
                      <a:pt x="3704" y="119"/>
                      <a:pt x="3706" y="122"/>
                    </a:cubicBezTo>
                    <a:cubicBezTo>
                      <a:pt x="3709" y="126"/>
                      <a:pt x="3712" y="127"/>
                      <a:pt x="3718" y="127"/>
                    </a:cubicBezTo>
                    <a:cubicBezTo>
                      <a:pt x="3723" y="127"/>
                      <a:pt x="3728" y="126"/>
                      <a:pt x="3731" y="123"/>
                    </a:cubicBezTo>
                    <a:cubicBezTo>
                      <a:pt x="3734" y="120"/>
                      <a:pt x="3735" y="116"/>
                      <a:pt x="3735" y="110"/>
                    </a:cubicBezTo>
                    <a:cubicBezTo>
                      <a:pt x="3735" y="106"/>
                      <a:pt x="3734" y="102"/>
                      <a:pt x="3732" y="99"/>
                    </a:cubicBezTo>
                    <a:cubicBezTo>
                      <a:pt x="3730" y="96"/>
                      <a:pt x="3726" y="92"/>
                      <a:pt x="3719" y="88"/>
                    </a:cubicBezTo>
                    <a:lnTo>
                      <a:pt x="3705" y="78"/>
                    </a:lnTo>
                    <a:cubicBezTo>
                      <a:pt x="3693" y="70"/>
                      <a:pt x="3686" y="63"/>
                      <a:pt x="3683" y="58"/>
                    </a:cubicBezTo>
                    <a:cubicBezTo>
                      <a:pt x="3679" y="53"/>
                      <a:pt x="3678" y="46"/>
                      <a:pt x="3678" y="38"/>
                    </a:cubicBezTo>
                    <a:cubicBezTo>
                      <a:pt x="3678" y="26"/>
                      <a:pt x="3681" y="16"/>
                      <a:pt x="3689" y="10"/>
                    </a:cubicBezTo>
                    <a:cubicBezTo>
                      <a:pt x="3696" y="3"/>
                      <a:pt x="3705" y="0"/>
                      <a:pt x="3718" y="0"/>
                    </a:cubicBezTo>
                    <a:cubicBezTo>
                      <a:pt x="3731" y="0"/>
                      <a:pt x="3741" y="3"/>
                      <a:pt x="3748" y="10"/>
                    </a:cubicBezTo>
                    <a:cubicBezTo>
                      <a:pt x="3756" y="18"/>
                      <a:pt x="3759" y="28"/>
                      <a:pt x="3759" y="41"/>
                    </a:cubicBezTo>
                    <a:cubicBezTo>
                      <a:pt x="3759" y="43"/>
                      <a:pt x="3759" y="44"/>
                      <a:pt x="3759" y="45"/>
                    </a:cubicBezTo>
                    <a:cubicBezTo>
                      <a:pt x="3759" y="45"/>
                      <a:pt x="3759" y="46"/>
                      <a:pt x="3759" y="47"/>
                    </a:cubicBezTo>
                    <a:lnTo>
                      <a:pt x="3734" y="47"/>
                    </a:lnTo>
                    <a:lnTo>
                      <a:pt x="3734" y="43"/>
                    </a:lnTo>
                    <a:cubicBezTo>
                      <a:pt x="3734" y="35"/>
                      <a:pt x="3732" y="30"/>
                      <a:pt x="3730" y="26"/>
                    </a:cubicBezTo>
                    <a:cubicBezTo>
                      <a:pt x="3727" y="23"/>
                      <a:pt x="3723" y="21"/>
                      <a:pt x="3717" y="21"/>
                    </a:cubicBezTo>
                    <a:cubicBezTo>
                      <a:pt x="3713" y="21"/>
                      <a:pt x="3710" y="22"/>
                      <a:pt x="3707" y="25"/>
                    </a:cubicBezTo>
                    <a:cubicBezTo>
                      <a:pt x="3705" y="27"/>
                      <a:pt x="3703" y="31"/>
                      <a:pt x="3703" y="35"/>
                    </a:cubicBezTo>
                    <a:cubicBezTo>
                      <a:pt x="3703" y="41"/>
                      <a:pt x="3709" y="48"/>
                      <a:pt x="3720" y="55"/>
                    </a:cubicBezTo>
                    <a:cubicBezTo>
                      <a:pt x="3720" y="55"/>
                      <a:pt x="3720" y="55"/>
                      <a:pt x="3720" y="55"/>
                    </a:cubicBezTo>
                    <a:lnTo>
                      <a:pt x="3735" y="65"/>
                    </a:lnTo>
                    <a:cubicBezTo>
                      <a:pt x="3745" y="72"/>
                      <a:pt x="3752" y="79"/>
                      <a:pt x="3756" y="85"/>
                    </a:cubicBezTo>
                    <a:cubicBezTo>
                      <a:pt x="3760" y="91"/>
                      <a:pt x="3762" y="99"/>
                      <a:pt x="3762" y="108"/>
                    </a:cubicBezTo>
                    <a:cubicBezTo>
                      <a:pt x="3762" y="121"/>
                      <a:pt x="3758" y="131"/>
                      <a:pt x="3751" y="138"/>
                    </a:cubicBezTo>
                    <a:cubicBezTo>
                      <a:pt x="3743" y="145"/>
                      <a:pt x="3733" y="149"/>
                      <a:pt x="3719" y="149"/>
                    </a:cubicBezTo>
                    <a:cubicBezTo>
                      <a:pt x="3704" y="149"/>
                      <a:pt x="3694" y="145"/>
                      <a:pt x="3687" y="138"/>
                    </a:cubicBezTo>
                    <a:cubicBezTo>
                      <a:pt x="3680" y="130"/>
                      <a:pt x="3676" y="119"/>
                      <a:pt x="3676" y="104"/>
                    </a:cubicBezTo>
                    <a:cubicBezTo>
                      <a:pt x="3676" y="102"/>
                      <a:pt x="3676" y="100"/>
                      <a:pt x="3676" y="96"/>
                    </a:cubicBezTo>
                    <a:lnTo>
                      <a:pt x="3676" y="95"/>
                    </a:lnTo>
                    <a:close/>
                    <a:moveTo>
                      <a:pt x="3858" y="146"/>
                    </a:moveTo>
                    <a:lnTo>
                      <a:pt x="3858" y="85"/>
                    </a:lnTo>
                    <a:lnTo>
                      <a:pt x="3820" y="3"/>
                    </a:lnTo>
                    <a:lnTo>
                      <a:pt x="3850" y="3"/>
                    </a:lnTo>
                    <a:lnTo>
                      <a:pt x="3872" y="57"/>
                    </a:lnTo>
                    <a:lnTo>
                      <a:pt x="3893" y="3"/>
                    </a:lnTo>
                    <a:lnTo>
                      <a:pt x="3922" y="3"/>
                    </a:lnTo>
                    <a:lnTo>
                      <a:pt x="3885" y="85"/>
                    </a:lnTo>
                    <a:lnTo>
                      <a:pt x="3885" y="146"/>
                    </a:lnTo>
                    <a:lnTo>
                      <a:pt x="3858" y="146"/>
                    </a:lnTo>
                    <a:close/>
                    <a:moveTo>
                      <a:pt x="3983" y="146"/>
                    </a:moveTo>
                    <a:lnTo>
                      <a:pt x="3983" y="3"/>
                    </a:lnTo>
                    <a:lnTo>
                      <a:pt x="4023" y="3"/>
                    </a:lnTo>
                    <a:lnTo>
                      <a:pt x="4043" y="95"/>
                    </a:lnTo>
                    <a:lnTo>
                      <a:pt x="4063" y="3"/>
                    </a:lnTo>
                    <a:lnTo>
                      <a:pt x="4103" y="3"/>
                    </a:lnTo>
                    <a:lnTo>
                      <a:pt x="4103" y="146"/>
                    </a:lnTo>
                    <a:lnTo>
                      <a:pt x="4077" y="146"/>
                    </a:lnTo>
                    <a:lnTo>
                      <a:pt x="4078" y="19"/>
                    </a:lnTo>
                    <a:lnTo>
                      <a:pt x="4051" y="146"/>
                    </a:lnTo>
                    <a:lnTo>
                      <a:pt x="4035" y="146"/>
                    </a:lnTo>
                    <a:lnTo>
                      <a:pt x="4008" y="19"/>
                    </a:lnTo>
                    <a:lnTo>
                      <a:pt x="4009" y="146"/>
                    </a:lnTo>
                    <a:lnTo>
                      <a:pt x="3983" y="146"/>
                    </a:lnTo>
                    <a:close/>
                    <a:moveTo>
                      <a:pt x="4155" y="88"/>
                    </a:moveTo>
                    <a:lnTo>
                      <a:pt x="4177" y="88"/>
                    </a:lnTo>
                    <a:lnTo>
                      <a:pt x="4166" y="28"/>
                    </a:lnTo>
                    <a:lnTo>
                      <a:pt x="4155" y="88"/>
                    </a:lnTo>
                    <a:close/>
                    <a:moveTo>
                      <a:pt x="4117" y="146"/>
                    </a:moveTo>
                    <a:lnTo>
                      <a:pt x="4149" y="3"/>
                    </a:lnTo>
                    <a:lnTo>
                      <a:pt x="4185" y="3"/>
                    </a:lnTo>
                    <a:lnTo>
                      <a:pt x="4217" y="146"/>
                    </a:lnTo>
                    <a:lnTo>
                      <a:pt x="4188" y="146"/>
                    </a:lnTo>
                    <a:lnTo>
                      <a:pt x="4181" y="110"/>
                    </a:lnTo>
                    <a:lnTo>
                      <a:pt x="4151" y="110"/>
                    </a:lnTo>
                    <a:lnTo>
                      <a:pt x="4144" y="146"/>
                    </a:lnTo>
                    <a:lnTo>
                      <a:pt x="4117" y="146"/>
                    </a:lnTo>
                    <a:close/>
                    <a:moveTo>
                      <a:pt x="4281" y="127"/>
                    </a:moveTo>
                    <a:lnTo>
                      <a:pt x="4273" y="119"/>
                    </a:lnTo>
                    <a:lnTo>
                      <a:pt x="4286" y="105"/>
                    </a:lnTo>
                    <a:lnTo>
                      <a:pt x="4292" y="111"/>
                    </a:lnTo>
                    <a:cubicBezTo>
                      <a:pt x="4293" y="107"/>
                      <a:pt x="4293" y="102"/>
                      <a:pt x="4294" y="96"/>
                    </a:cubicBezTo>
                    <a:cubicBezTo>
                      <a:pt x="4294" y="91"/>
                      <a:pt x="4294" y="85"/>
                      <a:pt x="4294" y="79"/>
                    </a:cubicBezTo>
                    <a:cubicBezTo>
                      <a:pt x="4294" y="53"/>
                      <a:pt x="4293" y="36"/>
                      <a:pt x="4290" y="30"/>
                    </a:cubicBezTo>
                    <a:cubicBezTo>
                      <a:pt x="4287" y="24"/>
                      <a:pt x="4282" y="21"/>
                      <a:pt x="4275" y="21"/>
                    </a:cubicBezTo>
                    <a:cubicBezTo>
                      <a:pt x="4267" y="21"/>
                      <a:pt x="4262" y="24"/>
                      <a:pt x="4260" y="30"/>
                    </a:cubicBezTo>
                    <a:cubicBezTo>
                      <a:pt x="4257" y="36"/>
                      <a:pt x="4255" y="51"/>
                      <a:pt x="4255" y="74"/>
                    </a:cubicBezTo>
                    <a:cubicBezTo>
                      <a:pt x="4255" y="97"/>
                      <a:pt x="4257" y="112"/>
                      <a:pt x="4259" y="118"/>
                    </a:cubicBezTo>
                    <a:cubicBezTo>
                      <a:pt x="4262" y="124"/>
                      <a:pt x="4267" y="128"/>
                      <a:pt x="4273" y="128"/>
                    </a:cubicBezTo>
                    <a:cubicBezTo>
                      <a:pt x="4274" y="128"/>
                      <a:pt x="4275" y="128"/>
                      <a:pt x="4276" y="127"/>
                    </a:cubicBezTo>
                    <a:cubicBezTo>
                      <a:pt x="4277" y="127"/>
                      <a:pt x="4279" y="127"/>
                      <a:pt x="4281" y="127"/>
                    </a:cubicBezTo>
                    <a:close/>
                    <a:moveTo>
                      <a:pt x="4298" y="144"/>
                    </a:moveTo>
                    <a:cubicBezTo>
                      <a:pt x="4295" y="146"/>
                      <a:pt x="4292" y="147"/>
                      <a:pt x="4288" y="148"/>
                    </a:cubicBezTo>
                    <a:cubicBezTo>
                      <a:pt x="4284" y="149"/>
                      <a:pt x="4279" y="149"/>
                      <a:pt x="4275" y="149"/>
                    </a:cubicBezTo>
                    <a:cubicBezTo>
                      <a:pt x="4265" y="149"/>
                      <a:pt x="4258" y="148"/>
                      <a:pt x="4252" y="145"/>
                    </a:cubicBezTo>
                    <a:cubicBezTo>
                      <a:pt x="4246" y="142"/>
                      <a:pt x="4241" y="137"/>
                      <a:pt x="4237" y="131"/>
                    </a:cubicBezTo>
                    <a:cubicBezTo>
                      <a:pt x="4234" y="126"/>
                      <a:pt x="4232" y="119"/>
                      <a:pt x="4230" y="110"/>
                    </a:cubicBezTo>
                    <a:cubicBezTo>
                      <a:pt x="4229" y="101"/>
                      <a:pt x="4228" y="89"/>
                      <a:pt x="4228" y="74"/>
                    </a:cubicBezTo>
                    <a:cubicBezTo>
                      <a:pt x="4228" y="59"/>
                      <a:pt x="4229" y="47"/>
                      <a:pt x="4230" y="38"/>
                    </a:cubicBezTo>
                    <a:cubicBezTo>
                      <a:pt x="4232" y="29"/>
                      <a:pt x="4234" y="22"/>
                      <a:pt x="4237" y="18"/>
                    </a:cubicBezTo>
                    <a:cubicBezTo>
                      <a:pt x="4241" y="11"/>
                      <a:pt x="4246" y="6"/>
                      <a:pt x="4252" y="4"/>
                    </a:cubicBezTo>
                    <a:cubicBezTo>
                      <a:pt x="4258" y="1"/>
                      <a:pt x="4265" y="0"/>
                      <a:pt x="4275" y="0"/>
                    </a:cubicBezTo>
                    <a:cubicBezTo>
                      <a:pt x="4284" y="0"/>
                      <a:pt x="4292" y="1"/>
                      <a:pt x="4297" y="4"/>
                    </a:cubicBezTo>
                    <a:cubicBezTo>
                      <a:pt x="4303" y="6"/>
                      <a:pt x="4308" y="11"/>
                      <a:pt x="4312" y="18"/>
                    </a:cubicBezTo>
                    <a:cubicBezTo>
                      <a:pt x="4315" y="22"/>
                      <a:pt x="4317" y="29"/>
                      <a:pt x="4319" y="38"/>
                    </a:cubicBezTo>
                    <a:cubicBezTo>
                      <a:pt x="4320" y="47"/>
                      <a:pt x="4321" y="59"/>
                      <a:pt x="4321" y="74"/>
                    </a:cubicBezTo>
                    <a:cubicBezTo>
                      <a:pt x="4321" y="90"/>
                      <a:pt x="4320" y="102"/>
                      <a:pt x="4319" y="111"/>
                    </a:cubicBezTo>
                    <a:cubicBezTo>
                      <a:pt x="4317" y="121"/>
                      <a:pt x="4315" y="127"/>
                      <a:pt x="4312" y="131"/>
                    </a:cubicBezTo>
                    <a:lnTo>
                      <a:pt x="4328" y="147"/>
                    </a:lnTo>
                    <a:lnTo>
                      <a:pt x="4315" y="160"/>
                    </a:lnTo>
                    <a:lnTo>
                      <a:pt x="4298" y="144"/>
                    </a:lnTo>
                    <a:close/>
                    <a:moveTo>
                      <a:pt x="4343" y="3"/>
                    </a:moveTo>
                    <a:lnTo>
                      <a:pt x="4369" y="3"/>
                    </a:lnTo>
                    <a:lnTo>
                      <a:pt x="4369" y="99"/>
                    </a:lnTo>
                    <a:cubicBezTo>
                      <a:pt x="4369" y="110"/>
                      <a:pt x="4371" y="117"/>
                      <a:pt x="4373" y="121"/>
                    </a:cubicBezTo>
                    <a:cubicBezTo>
                      <a:pt x="4376" y="125"/>
                      <a:pt x="4381" y="127"/>
                      <a:pt x="4388" y="127"/>
                    </a:cubicBezTo>
                    <a:cubicBezTo>
                      <a:pt x="4395" y="127"/>
                      <a:pt x="4399" y="125"/>
                      <a:pt x="4402" y="121"/>
                    </a:cubicBezTo>
                    <a:cubicBezTo>
                      <a:pt x="4405" y="117"/>
                      <a:pt x="4406" y="110"/>
                      <a:pt x="4406" y="99"/>
                    </a:cubicBezTo>
                    <a:lnTo>
                      <a:pt x="4406" y="3"/>
                    </a:lnTo>
                    <a:lnTo>
                      <a:pt x="4432" y="3"/>
                    </a:lnTo>
                    <a:lnTo>
                      <a:pt x="4432" y="101"/>
                    </a:lnTo>
                    <a:cubicBezTo>
                      <a:pt x="4432" y="111"/>
                      <a:pt x="4432" y="118"/>
                      <a:pt x="4431" y="122"/>
                    </a:cubicBezTo>
                    <a:cubicBezTo>
                      <a:pt x="4430" y="127"/>
                      <a:pt x="4428" y="131"/>
                      <a:pt x="4425" y="134"/>
                    </a:cubicBezTo>
                    <a:cubicBezTo>
                      <a:pt x="4421" y="139"/>
                      <a:pt x="4416" y="143"/>
                      <a:pt x="4410" y="145"/>
                    </a:cubicBezTo>
                    <a:cubicBezTo>
                      <a:pt x="4404" y="148"/>
                      <a:pt x="4396" y="149"/>
                      <a:pt x="4387" y="149"/>
                    </a:cubicBezTo>
                    <a:cubicBezTo>
                      <a:pt x="4371" y="149"/>
                      <a:pt x="4360" y="145"/>
                      <a:pt x="4353" y="138"/>
                    </a:cubicBezTo>
                    <a:cubicBezTo>
                      <a:pt x="4346" y="131"/>
                      <a:pt x="4343" y="119"/>
                      <a:pt x="4343" y="101"/>
                    </a:cubicBezTo>
                    <a:lnTo>
                      <a:pt x="4343" y="3"/>
                    </a:lnTo>
                    <a:close/>
                    <a:moveTo>
                      <a:pt x="4456" y="146"/>
                    </a:moveTo>
                    <a:lnTo>
                      <a:pt x="4456" y="3"/>
                    </a:lnTo>
                    <a:lnTo>
                      <a:pt x="4483" y="3"/>
                    </a:lnTo>
                    <a:lnTo>
                      <a:pt x="4483" y="146"/>
                    </a:lnTo>
                    <a:lnTo>
                      <a:pt x="4456" y="146"/>
                    </a:lnTo>
                    <a:close/>
                    <a:moveTo>
                      <a:pt x="4507" y="146"/>
                    </a:moveTo>
                    <a:lnTo>
                      <a:pt x="4507" y="3"/>
                    </a:lnTo>
                    <a:lnTo>
                      <a:pt x="4535" y="3"/>
                    </a:lnTo>
                    <a:lnTo>
                      <a:pt x="4572" y="103"/>
                    </a:lnTo>
                    <a:lnTo>
                      <a:pt x="4571" y="3"/>
                    </a:lnTo>
                    <a:lnTo>
                      <a:pt x="4597" y="3"/>
                    </a:lnTo>
                    <a:lnTo>
                      <a:pt x="4597" y="146"/>
                    </a:lnTo>
                    <a:lnTo>
                      <a:pt x="4569" y="146"/>
                    </a:lnTo>
                    <a:lnTo>
                      <a:pt x="4532" y="46"/>
                    </a:lnTo>
                    <a:lnTo>
                      <a:pt x="4533" y="146"/>
                    </a:lnTo>
                    <a:lnTo>
                      <a:pt x="4507" y="146"/>
                    </a:lnTo>
                    <a:close/>
                    <a:moveTo>
                      <a:pt x="4649" y="88"/>
                    </a:moveTo>
                    <a:lnTo>
                      <a:pt x="4671" y="88"/>
                    </a:lnTo>
                    <a:lnTo>
                      <a:pt x="4660" y="28"/>
                    </a:lnTo>
                    <a:lnTo>
                      <a:pt x="4649" y="88"/>
                    </a:lnTo>
                    <a:close/>
                    <a:moveTo>
                      <a:pt x="4610" y="146"/>
                    </a:moveTo>
                    <a:lnTo>
                      <a:pt x="4643" y="3"/>
                    </a:lnTo>
                    <a:lnTo>
                      <a:pt x="4678" y="3"/>
                    </a:lnTo>
                    <a:lnTo>
                      <a:pt x="4711" y="146"/>
                    </a:lnTo>
                    <a:lnTo>
                      <a:pt x="4682" y="146"/>
                    </a:lnTo>
                    <a:lnTo>
                      <a:pt x="4675" y="110"/>
                    </a:lnTo>
                    <a:lnTo>
                      <a:pt x="4644" y="110"/>
                    </a:lnTo>
                    <a:lnTo>
                      <a:pt x="4638" y="146"/>
                    </a:lnTo>
                    <a:lnTo>
                      <a:pt x="4610" y="146"/>
                    </a:lnTo>
                    <a:close/>
                    <a:moveTo>
                      <a:pt x="4751" y="63"/>
                    </a:moveTo>
                    <a:lnTo>
                      <a:pt x="4766" y="63"/>
                    </a:lnTo>
                    <a:cubicBezTo>
                      <a:pt x="4774" y="63"/>
                      <a:pt x="4779" y="62"/>
                      <a:pt x="4782" y="59"/>
                    </a:cubicBezTo>
                    <a:cubicBezTo>
                      <a:pt x="4785" y="55"/>
                      <a:pt x="4787" y="50"/>
                      <a:pt x="4787" y="42"/>
                    </a:cubicBezTo>
                    <a:cubicBezTo>
                      <a:pt x="4787" y="35"/>
                      <a:pt x="4785" y="30"/>
                      <a:pt x="4782" y="27"/>
                    </a:cubicBezTo>
                    <a:cubicBezTo>
                      <a:pt x="4778" y="24"/>
                      <a:pt x="4772" y="23"/>
                      <a:pt x="4764" y="23"/>
                    </a:cubicBezTo>
                    <a:lnTo>
                      <a:pt x="4751" y="23"/>
                    </a:lnTo>
                    <a:lnTo>
                      <a:pt x="4751" y="63"/>
                    </a:lnTo>
                    <a:close/>
                    <a:moveTo>
                      <a:pt x="4725" y="146"/>
                    </a:moveTo>
                    <a:lnTo>
                      <a:pt x="4725" y="3"/>
                    </a:lnTo>
                    <a:lnTo>
                      <a:pt x="4773" y="3"/>
                    </a:lnTo>
                    <a:cubicBezTo>
                      <a:pt x="4787" y="3"/>
                      <a:pt x="4798" y="6"/>
                      <a:pt x="4804" y="12"/>
                    </a:cubicBezTo>
                    <a:cubicBezTo>
                      <a:pt x="4810" y="17"/>
                      <a:pt x="4813" y="27"/>
                      <a:pt x="4813" y="40"/>
                    </a:cubicBezTo>
                    <a:cubicBezTo>
                      <a:pt x="4813" y="49"/>
                      <a:pt x="4812" y="57"/>
                      <a:pt x="4808" y="62"/>
                    </a:cubicBezTo>
                    <a:cubicBezTo>
                      <a:pt x="4805" y="67"/>
                      <a:pt x="4800" y="71"/>
                      <a:pt x="4793" y="72"/>
                    </a:cubicBezTo>
                    <a:cubicBezTo>
                      <a:pt x="4806" y="75"/>
                      <a:pt x="4812" y="85"/>
                      <a:pt x="4813" y="103"/>
                    </a:cubicBezTo>
                    <a:cubicBezTo>
                      <a:pt x="4813" y="104"/>
                      <a:pt x="4813" y="105"/>
                      <a:pt x="4813" y="105"/>
                    </a:cubicBezTo>
                    <a:lnTo>
                      <a:pt x="4814" y="124"/>
                    </a:lnTo>
                    <a:cubicBezTo>
                      <a:pt x="4814" y="130"/>
                      <a:pt x="4815" y="134"/>
                      <a:pt x="4816" y="137"/>
                    </a:cubicBezTo>
                    <a:cubicBezTo>
                      <a:pt x="4817" y="140"/>
                      <a:pt x="4819" y="143"/>
                      <a:pt x="4821" y="146"/>
                    </a:cubicBezTo>
                    <a:lnTo>
                      <a:pt x="4789" y="146"/>
                    </a:lnTo>
                    <a:cubicBezTo>
                      <a:pt x="4789" y="143"/>
                      <a:pt x="4788" y="140"/>
                      <a:pt x="4788" y="137"/>
                    </a:cubicBezTo>
                    <a:cubicBezTo>
                      <a:pt x="4787" y="134"/>
                      <a:pt x="4787" y="129"/>
                      <a:pt x="4787" y="123"/>
                    </a:cubicBezTo>
                    <a:lnTo>
                      <a:pt x="4787" y="108"/>
                    </a:lnTo>
                    <a:lnTo>
                      <a:pt x="4787" y="105"/>
                    </a:lnTo>
                    <a:cubicBezTo>
                      <a:pt x="4787" y="96"/>
                      <a:pt x="4785" y="91"/>
                      <a:pt x="4781" y="88"/>
                    </a:cubicBezTo>
                    <a:cubicBezTo>
                      <a:pt x="4778" y="84"/>
                      <a:pt x="4771" y="83"/>
                      <a:pt x="4760" y="83"/>
                    </a:cubicBezTo>
                    <a:lnTo>
                      <a:pt x="4751" y="83"/>
                    </a:lnTo>
                    <a:lnTo>
                      <a:pt x="4751" y="146"/>
                    </a:lnTo>
                    <a:lnTo>
                      <a:pt x="4725" y="146"/>
                    </a:lnTo>
                    <a:close/>
                    <a:moveTo>
                      <a:pt x="4835" y="146"/>
                    </a:moveTo>
                    <a:lnTo>
                      <a:pt x="4835" y="3"/>
                    </a:lnTo>
                    <a:lnTo>
                      <a:pt x="4861" y="3"/>
                    </a:lnTo>
                    <a:lnTo>
                      <a:pt x="4861" y="146"/>
                    </a:lnTo>
                    <a:lnTo>
                      <a:pt x="4835" y="146"/>
                    </a:lnTo>
                    <a:close/>
                    <a:moveTo>
                      <a:pt x="4914" y="88"/>
                    </a:moveTo>
                    <a:lnTo>
                      <a:pt x="4936" y="88"/>
                    </a:lnTo>
                    <a:lnTo>
                      <a:pt x="4925" y="28"/>
                    </a:lnTo>
                    <a:lnTo>
                      <a:pt x="4914" y="88"/>
                    </a:lnTo>
                    <a:close/>
                    <a:moveTo>
                      <a:pt x="4875" y="146"/>
                    </a:moveTo>
                    <a:lnTo>
                      <a:pt x="4908" y="3"/>
                    </a:lnTo>
                    <a:lnTo>
                      <a:pt x="4943" y="3"/>
                    </a:lnTo>
                    <a:lnTo>
                      <a:pt x="4976" y="146"/>
                    </a:lnTo>
                    <a:lnTo>
                      <a:pt x="4947" y="146"/>
                    </a:lnTo>
                    <a:lnTo>
                      <a:pt x="4940" y="110"/>
                    </a:lnTo>
                    <a:lnTo>
                      <a:pt x="4909" y="110"/>
                    </a:lnTo>
                    <a:lnTo>
                      <a:pt x="4902" y="146"/>
                    </a:lnTo>
                    <a:lnTo>
                      <a:pt x="4875" y="146"/>
                    </a:lnTo>
                    <a:close/>
                    <a:moveTo>
                      <a:pt x="4987" y="95"/>
                    </a:moveTo>
                    <a:lnTo>
                      <a:pt x="5014" y="95"/>
                    </a:lnTo>
                    <a:lnTo>
                      <a:pt x="5014" y="105"/>
                    </a:lnTo>
                    <a:cubicBezTo>
                      <a:pt x="5014" y="113"/>
                      <a:pt x="5015" y="119"/>
                      <a:pt x="5017" y="122"/>
                    </a:cubicBezTo>
                    <a:cubicBezTo>
                      <a:pt x="5019" y="126"/>
                      <a:pt x="5023" y="127"/>
                      <a:pt x="5029" y="127"/>
                    </a:cubicBezTo>
                    <a:cubicBezTo>
                      <a:pt x="5034" y="127"/>
                      <a:pt x="5038" y="126"/>
                      <a:pt x="5041" y="123"/>
                    </a:cubicBezTo>
                    <a:cubicBezTo>
                      <a:pt x="5044" y="120"/>
                      <a:pt x="5046" y="116"/>
                      <a:pt x="5046" y="110"/>
                    </a:cubicBezTo>
                    <a:cubicBezTo>
                      <a:pt x="5046" y="106"/>
                      <a:pt x="5045" y="102"/>
                      <a:pt x="5043" y="99"/>
                    </a:cubicBezTo>
                    <a:cubicBezTo>
                      <a:pt x="5041" y="96"/>
                      <a:pt x="5036" y="92"/>
                      <a:pt x="5029" y="88"/>
                    </a:cubicBezTo>
                    <a:lnTo>
                      <a:pt x="5016" y="78"/>
                    </a:lnTo>
                    <a:cubicBezTo>
                      <a:pt x="5004" y="70"/>
                      <a:pt x="4997" y="63"/>
                      <a:pt x="4993" y="58"/>
                    </a:cubicBezTo>
                    <a:cubicBezTo>
                      <a:pt x="4990" y="53"/>
                      <a:pt x="4989" y="46"/>
                      <a:pt x="4989" y="38"/>
                    </a:cubicBezTo>
                    <a:cubicBezTo>
                      <a:pt x="4989" y="26"/>
                      <a:pt x="4992" y="16"/>
                      <a:pt x="4999" y="10"/>
                    </a:cubicBezTo>
                    <a:cubicBezTo>
                      <a:pt x="5006" y="3"/>
                      <a:pt x="5016" y="0"/>
                      <a:pt x="5029" y="0"/>
                    </a:cubicBezTo>
                    <a:cubicBezTo>
                      <a:pt x="5042" y="0"/>
                      <a:pt x="5052" y="3"/>
                      <a:pt x="5059" y="10"/>
                    </a:cubicBezTo>
                    <a:cubicBezTo>
                      <a:pt x="5066" y="18"/>
                      <a:pt x="5070" y="28"/>
                      <a:pt x="5070" y="41"/>
                    </a:cubicBezTo>
                    <a:cubicBezTo>
                      <a:pt x="5070" y="43"/>
                      <a:pt x="5070" y="44"/>
                      <a:pt x="5070" y="45"/>
                    </a:cubicBezTo>
                    <a:cubicBezTo>
                      <a:pt x="5070" y="45"/>
                      <a:pt x="5070" y="46"/>
                      <a:pt x="5070" y="47"/>
                    </a:cubicBezTo>
                    <a:lnTo>
                      <a:pt x="5044" y="47"/>
                    </a:lnTo>
                    <a:lnTo>
                      <a:pt x="5044" y="43"/>
                    </a:lnTo>
                    <a:cubicBezTo>
                      <a:pt x="5044" y="35"/>
                      <a:pt x="5043" y="30"/>
                      <a:pt x="5041" y="26"/>
                    </a:cubicBezTo>
                    <a:cubicBezTo>
                      <a:pt x="5038" y="23"/>
                      <a:pt x="5034" y="21"/>
                      <a:pt x="5028" y="21"/>
                    </a:cubicBezTo>
                    <a:cubicBezTo>
                      <a:pt x="5024" y="21"/>
                      <a:pt x="5020" y="22"/>
                      <a:pt x="5018" y="25"/>
                    </a:cubicBezTo>
                    <a:cubicBezTo>
                      <a:pt x="5015" y="27"/>
                      <a:pt x="5014" y="31"/>
                      <a:pt x="5014" y="35"/>
                    </a:cubicBezTo>
                    <a:cubicBezTo>
                      <a:pt x="5014" y="41"/>
                      <a:pt x="5020" y="48"/>
                      <a:pt x="5031" y="55"/>
                    </a:cubicBezTo>
                    <a:cubicBezTo>
                      <a:pt x="5031" y="55"/>
                      <a:pt x="5031" y="55"/>
                      <a:pt x="5031" y="55"/>
                    </a:cubicBezTo>
                    <a:lnTo>
                      <a:pt x="5046" y="65"/>
                    </a:lnTo>
                    <a:cubicBezTo>
                      <a:pt x="5056" y="72"/>
                      <a:pt x="5063" y="79"/>
                      <a:pt x="5067" y="85"/>
                    </a:cubicBezTo>
                    <a:cubicBezTo>
                      <a:pt x="5071" y="91"/>
                      <a:pt x="5072" y="99"/>
                      <a:pt x="5072" y="108"/>
                    </a:cubicBezTo>
                    <a:cubicBezTo>
                      <a:pt x="5072" y="121"/>
                      <a:pt x="5069" y="131"/>
                      <a:pt x="5061" y="138"/>
                    </a:cubicBezTo>
                    <a:cubicBezTo>
                      <a:pt x="5054" y="145"/>
                      <a:pt x="5043" y="149"/>
                      <a:pt x="5029" y="149"/>
                    </a:cubicBezTo>
                    <a:cubicBezTo>
                      <a:pt x="5015" y="149"/>
                      <a:pt x="5004" y="145"/>
                      <a:pt x="4997" y="138"/>
                    </a:cubicBezTo>
                    <a:cubicBezTo>
                      <a:pt x="4990" y="130"/>
                      <a:pt x="4987" y="119"/>
                      <a:pt x="4987" y="104"/>
                    </a:cubicBezTo>
                    <a:cubicBezTo>
                      <a:pt x="4987" y="102"/>
                      <a:pt x="4987" y="100"/>
                      <a:pt x="4987" y="96"/>
                    </a:cubicBezTo>
                    <a:lnTo>
                      <a:pt x="4987" y="95"/>
                    </a:lnTo>
                    <a:close/>
                  </a:path>
                </a:pathLst>
              </a:custGeom>
              <a:solidFill>
                <a:srgbClr val="1236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</p:grpSp>
      </p:grpSp>
      <p:pic>
        <p:nvPicPr>
          <p:cNvPr id="15" name="14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549275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538163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524000" y="1964112"/>
          <a:ext cx="6096000" cy="3296141"/>
        </p:xfrm>
        <a:graphic>
          <a:graphicData uri="http://schemas.openxmlformats.org/drawingml/2006/table">
            <a:tbl>
              <a:tblPr/>
              <a:tblGrid>
                <a:gridCol w="442452"/>
                <a:gridCol w="499806"/>
                <a:gridCol w="442452"/>
                <a:gridCol w="499806"/>
                <a:gridCol w="442452"/>
                <a:gridCol w="499806"/>
                <a:gridCol w="442452"/>
                <a:gridCol w="499806"/>
                <a:gridCol w="442452"/>
                <a:gridCol w="499806"/>
                <a:gridCol w="442452"/>
                <a:gridCol w="499806"/>
                <a:gridCol w="442452"/>
              </a:tblGrid>
              <a:tr h="229733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Unidades Importadas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Unidades Nuevas Importadas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Unidades Usadas Importadas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3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Variación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Nuevos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Variación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Usados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Variación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86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86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57,09%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78,25%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86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86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17.844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45,21%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3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27.758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11.898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41,36%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3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58.353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108,21%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21.759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68,47%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36.594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120,96%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3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-23,02%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-39,40%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31.736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-13,28%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33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14.064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047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 Gráfico"/>
          <p:cNvGraphicFramePr/>
          <p:nvPr/>
        </p:nvGraphicFramePr>
        <p:xfrm>
          <a:off x="0" y="3357562"/>
          <a:ext cx="8001056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549275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538163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524000" y="1714502"/>
          <a:ext cx="6095999" cy="3655314"/>
        </p:xfrm>
        <a:graphic>
          <a:graphicData uri="http://schemas.openxmlformats.org/drawingml/2006/table">
            <a:tbl>
              <a:tblPr/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257590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Unidades Importadas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Unidades Nuevas Importadas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Unidades Usadas Importadas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28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Unds.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Nuevos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Unids.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Usados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95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95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56,39%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95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58,82%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95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17.844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28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27.758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11.898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42,86%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57,14%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28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58.353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21.759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36.594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62,71%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28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44.922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29,35%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31.736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70,64%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28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14.064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Y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72,99%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96"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2 Gráfico"/>
          <p:cNvGraphicFramePr/>
          <p:nvPr/>
        </p:nvGraphicFramePr>
        <p:xfrm>
          <a:off x="1" y="3357562"/>
          <a:ext cx="8001024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09569" y="3344291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MERCADO</a:t>
            </a:r>
            <a:endParaRPr lang="es-P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549275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538163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76475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50825" y="4221163"/>
            <a:ext cx="82073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200" b="1">
                <a:solidFill>
                  <a:schemeClr val="tx2"/>
                </a:solidFill>
              </a:rPr>
              <a:t>Fuente: DGEEC. EPH 2008</a:t>
            </a:r>
            <a:endParaRPr lang="es-ES" sz="1000">
              <a:solidFill>
                <a:schemeClr val="tx2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87137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61975" y="152400"/>
            <a:ext cx="731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 Narrow" pitchFamily="34" charset="0"/>
              </a:rPr>
              <a:t>Distribución de la población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6"/>
            <a:ext cx="1543050" cy="8953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357422" y="4627915"/>
            <a:ext cx="469551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s-P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85% gana 1 salario mínimo o menos</a:t>
            </a:r>
          </a:p>
          <a:p>
            <a:r>
              <a:rPr lang="es-P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12% gana hasta 3 salarios mínimos</a:t>
            </a:r>
          </a:p>
          <a:p>
            <a:r>
              <a:rPr lang="es-P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3% gana más de 3 salarios mínimos</a:t>
            </a:r>
            <a:endParaRPr lang="es-P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 flipH="1" flipV="1">
            <a:off x="3821107" y="3679033"/>
            <a:ext cx="178595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714876" y="2786058"/>
            <a:ext cx="35719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tarjeta log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22275" y="6324600"/>
            <a:ext cx="581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Fuente: STP/DGEEC. Encuesta Permanente de Hogares</a:t>
            </a:r>
            <a:r>
              <a:rPr lang="es-PY" sz="1400" b="1"/>
              <a:t> </a:t>
            </a:r>
            <a:r>
              <a:rPr lang="es-ES" sz="1400" b="1"/>
              <a:t>2008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Y" sz="2800" b="1">
                <a:solidFill>
                  <a:schemeClr val="bg1"/>
                </a:solidFill>
                <a:latin typeface="Arial Narrow" pitchFamily="34" charset="0"/>
              </a:rPr>
              <a:t>Población ocupada, según categoría de ocupación – 2008</a:t>
            </a:r>
            <a:r>
              <a:rPr lang="es-PY" sz="2800" b="1">
                <a:solidFill>
                  <a:srgbClr val="FF9933"/>
                </a:solidFill>
                <a:latin typeface="Arial Narrow" pitchFamily="34" charset="0"/>
              </a:rPr>
              <a:t>.</a:t>
            </a:r>
            <a:endParaRPr lang="es-ES" sz="2800" b="1">
              <a:solidFill>
                <a:srgbClr val="FF9933"/>
              </a:solidFill>
              <a:latin typeface="Arial Narrow" pitchFamily="34" charset="0"/>
            </a:endParaRP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914525" y="1484313"/>
          <a:ext cx="5538788" cy="4478337"/>
        </p:xfrm>
        <a:graphic>
          <a:graphicData uri="http://schemas.openxmlformats.org/presentationml/2006/ole">
            <p:oleObj spid="_x0000_s1026" name="Hoja de cálculo" r:id="rId3" imgW="4610100" imgH="3924300" progId="Excel.Sheet.8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429264"/>
            <a:ext cx="1543050" cy="8953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6 Imagen" descr="tarjeta logo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19942" y="599998"/>
            <a:ext cx="170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PENETRACIÓN</a:t>
            </a:r>
            <a:endParaRPr lang="es-PY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57290" y="2021697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nacional estimado.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Automotores:			     	    762.122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Motos:			     	    </a:t>
            </a:r>
            <a:r>
              <a:rPr lang="es-PY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850.084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estimado a Abril 2010:       	 	1.612.206</a:t>
            </a:r>
          </a:p>
          <a:p>
            <a:pPr marL="0" lvl="1"/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Población Total:		      	     26,16%</a:t>
            </a:r>
          </a:p>
          <a:p>
            <a:pPr marL="0" lvl="1"/>
            <a:endParaRPr lang="es-P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Población Económicamente Activa: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Automotores:				     25,56%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Motos:				     28,51%	     </a:t>
            </a:r>
          </a:p>
          <a:p>
            <a:pPr marL="0" lvl="1"/>
            <a:endParaRPr lang="es-P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s-PY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368278"/>
            <a:ext cx="9144000" cy="1046163"/>
            <a:chOff x="24" y="1616"/>
            <a:chExt cx="5643" cy="646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63575" y="357166"/>
            <a:ext cx="1439863" cy="1055687"/>
            <a:chOff x="1837" y="845"/>
            <a:chExt cx="2000" cy="1466"/>
          </a:xfrm>
        </p:grpSpPr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1" name="10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6030" y="3209038"/>
            <a:ext cx="8249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DERIVACIONES DIRECTAS DE LA</a:t>
            </a:r>
          </a:p>
          <a:p>
            <a:pPr algn="ctr"/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IMPORTACIÓN DE VEHÍCULOS USADOS</a:t>
            </a:r>
            <a:endParaRPr lang="es-P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549275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538163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1500174"/>
          <a:ext cx="9144000" cy="4596183"/>
        </p:xfrm>
        <a:graphic>
          <a:graphicData uri="http://schemas.openxmlformats.org/drawingml/2006/table">
            <a:tbl>
              <a:tblPr/>
              <a:tblGrid>
                <a:gridCol w="2121408"/>
                <a:gridCol w="205740"/>
                <a:gridCol w="6816852"/>
              </a:tblGrid>
              <a:tr h="32639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EJES ESPECIFICOS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PUNTOS CRITICOS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3255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Importación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Posibilidad de ingreso 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 autos con más de 10 años de antigüedad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Riesgo de autos usados sub valuados, conspira contra la recaudación de</a:t>
                      </a:r>
                      <a:r>
                        <a:rPr lang="es-PY" sz="14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la DNA</a:t>
                      </a:r>
                      <a:endParaRPr lang="es-PY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Flexibilidad</a:t>
                      </a:r>
                      <a:r>
                        <a:rPr lang="es-PY" sz="14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en algunos casos para el c</a:t>
                      </a:r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ontrabando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, autos clonados, ingreso de varios autos con un despacho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Importadores 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casuales que se vuelven permanentes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Autos 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usados importados en condiciones técnicas inadecuadas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Emisiones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 gases de escape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Posición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del volante irregular (lado derecho)antes del </a:t>
                      </a:r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despacho,</a:t>
                      </a:r>
                      <a:r>
                        <a:rPr lang="es-PY" sz="1400" b="1" i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se cambia el volante en condiciones técnicas que no tienen certificación formal.</a:t>
                      </a:r>
                      <a:endParaRPr lang="es-PY" sz="1400" b="1" i="1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Chocados: supuestamente ingresados para repuestos</a:t>
                      </a:r>
                      <a:endParaRPr lang="es-PY" sz="1400" b="1" i="1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Usados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normales: supuestamente ingresados como chocados 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4317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Vehículos 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robados o con Nº de chasís o motor modificados </a:t>
                      </a:r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que se podrían</a:t>
                      </a:r>
                      <a:r>
                        <a:rPr lang="es-PY" sz="14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importar </a:t>
                      </a:r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como 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usados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33255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Autos 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FLEX usados que no deberían ser autorizados para </a:t>
                      </a:r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importación al existir posibilidades de aprovecharse de </a:t>
                      </a:r>
                      <a:r>
                        <a:rPr lang="es-PY" sz="14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excenciones</a:t>
                      </a:r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sin serlo realmente.</a:t>
                      </a:r>
                      <a:endParaRPr lang="es-PY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454011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442899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1928813"/>
          <a:ext cx="9144000" cy="3286123"/>
        </p:xfrm>
        <a:graphic>
          <a:graphicData uri="http://schemas.openxmlformats.org/drawingml/2006/table">
            <a:tbl>
              <a:tblPr/>
              <a:tblGrid>
                <a:gridCol w="2121408"/>
                <a:gridCol w="7022592"/>
              </a:tblGrid>
              <a:tr h="70416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Y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Comercialización - Competencia Desleal</a:t>
                      </a: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Posibilidad de importación </a:t>
                      </a:r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 Usados con flujos financieros de origen dudoso </a:t>
                      </a:r>
                      <a:r>
                        <a:rPr lang="es-PY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.</a:t>
                      </a:r>
                      <a:endParaRPr lang="es-PY" sz="1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347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Posibilidad </a:t>
                      </a:r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 lavado de dinero en usados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735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Licitaciones </a:t>
                      </a:r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que no cumplen con las leyes, sin verificación de proveedores formales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127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Playas </a:t>
                      </a:r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 usados sin ser empresas con RUC constituido ni </a:t>
                      </a:r>
                      <a:r>
                        <a:rPr lang="es-PY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patentes </a:t>
                      </a:r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municipales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127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Talleres </a:t>
                      </a:r>
                      <a:r>
                        <a:rPr lang="es-PY" sz="14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 reparación en chapería y pintura sin licencia SEAM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882639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871527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1158159"/>
          <a:ext cx="9144001" cy="5414113"/>
        </p:xfrm>
        <a:graphic>
          <a:graphicData uri="http://schemas.openxmlformats.org/drawingml/2006/table">
            <a:tbl>
              <a:tblPr/>
              <a:tblGrid>
                <a:gridCol w="4505565"/>
                <a:gridCol w="135892"/>
                <a:gridCol w="4502544"/>
              </a:tblGrid>
              <a:tr h="35687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Utilización -    Seguridad Ciudadana y Medio Ambiente</a:t>
                      </a:r>
                    </a:p>
                  </a:txBody>
                  <a:tcPr marL="7283" marR="7283" marT="72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Las irregularidades detalladas </a:t>
                      </a:r>
                      <a:r>
                        <a:rPr lang="es-PY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más </a:t>
                      </a:r>
                      <a:r>
                        <a:rPr lang="es-PY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arriba convergen en los siguientes problemas socio-económicos transversales:</a:t>
                      </a:r>
                    </a:p>
                  </a:txBody>
                  <a:tcPr marL="7283" marR="7283" marT="7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24034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7283" marR="7283" marT="7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Posibilidad</a:t>
                      </a:r>
                      <a:r>
                        <a:rPr lang="es-PY" sz="1400" b="1" i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de e</a:t>
                      </a:r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vasión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impositiva integral desde la </a:t>
                      </a:r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importación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hasta la venta y la reventa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81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Posibilidad de lavado de dinero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4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Posible</a:t>
                      </a:r>
                      <a:r>
                        <a:rPr lang="es-PY" sz="1400" b="1" i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facilitación de actos </a:t>
                      </a:r>
                      <a:r>
                        <a:rPr lang="es-PY" sz="1400" b="1" i="1" u="none" strike="noStrik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delicitivos</a:t>
                      </a:r>
                      <a:r>
                        <a:rPr lang="es-PY" sz="1400" b="1" i="1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</a:t>
                      </a:r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con movilidad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facilitada en vehículos informales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4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Robos incrementados en vehículos de </a:t>
                      </a:r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fácil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accesibilidad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4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Asaltos con dificultad de identificar vehículos involucrados - sin chapas, sin doc. 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81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Transportes de drogas o productos prohibidos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4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Desarmaderos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de autos sin control, facilitan desaparición de autos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81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Accidentes con dificultad de asignar responsabilidades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40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Flexibilidad de controles para habilitar un vehículo para poder circular</a:t>
                      </a:r>
                      <a:b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</a:b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incrementa la </a:t>
                      </a:r>
                      <a:r>
                        <a:rPr lang="es-PY" sz="1400" b="1" i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cantidad </a:t>
                      </a:r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de vehículos en circulación en forma irregular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7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Agravamiento de la calidad del medio ambiente urbano por aumento de vehículos en mal estado en circulación e incremento de las emisiones/ polución ambiental</a:t>
                      </a:r>
                    </a:p>
                  </a:txBody>
                  <a:tcPr marL="7283" marR="7283" marT="72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82526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71414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85984" y="3129977"/>
            <a:ext cx="468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PARQUE AUTOMOTOR</a:t>
            </a:r>
            <a:endParaRPr lang="es-P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296840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285728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71538" y="20026"/>
          <a:ext cx="7072362" cy="6766560"/>
        </p:xfrm>
        <a:graphic>
          <a:graphicData uri="http://schemas.openxmlformats.org/drawingml/2006/table">
            <a:tbl>
              <a:tblPr/>
              <a:tblGrid>
                <a:gridCol w="2737096"/>
                <a:gridCol w="2424810"/>
                <a:gridCol w="1910456"/>
              </a:tblGrid>
              <a:tr h="105217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Potenciales</a:t>
                      </a:r>
                      <a:r>
                        <a:rPr lang="es-PY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irregularidades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¿Cómo se produce?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Objeto de Investigación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endParaRPr lang="es-PY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1.- Omisión impositiva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Subfacturación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Importadores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usados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Funcionarios de Aduanas</a:t>
                      </a:r>
                    </a:p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Despachantes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endParaRPr lang="es-PY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2.- Evasión Impositiva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a) al Estado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Venta 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sin factura (I.V.A. - </a:t>
                      </a:r>
                      <a:r>
                        <a:rPr lang="es-PY" sz="12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Rta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Playas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venta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b) a Municipalidades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Declaraciones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falsas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Talleres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Omisión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declaraciones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Desarmaderos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endParaRPr lang="es-PY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 .- Incumplimiento de otras leyes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a) </a:t>
                      </a:r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Instituto</a:t>
                      </a:r>
                      <a:r>
                        <a:rPr lang="es-PY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de </a:t>
                      </a:r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Previsión Social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Falta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inscripción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Playas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venta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Talleres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Desarmaderos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b) Sueldo mínimo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Contratación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informal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Playas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venta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Talleres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Desarmaderos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c) Medio Ambiente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Declaraciones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falsas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Playas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venta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Omisión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declaraciones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Talleres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Carencia</a:t>
                      </a:r>
                      <a:r>
                        <a:rPr lang="es-PY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de Estudios de Impacto Ambiental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Desarmaderos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d) Salubridad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Declaraciones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falsas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Playas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venta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Omisión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declaraciones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Talleres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Desarmaderos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endParaRPr lang="es-PY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4.- Corrupción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Asociación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ilícita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Funcionarios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aduana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Despachantes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endParaRPr lang="es-PY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5.- Lavado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Pagos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no registrados al </a:t>
                      </a:r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extranjero o pago</a:t>
                      </a:r>
                      <a:r>
                        <a:rPr lang="es-PY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por dos vías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Playas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de venta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Sobre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facturación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Talleres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41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Canje </a:t>
                      </a:r>
                      <a:r>
                        <a:rPr lang="es-PY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por </a:t>
                      </a:r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drogas y armas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Desarmaderos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17"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Vendedores ocasionales</a:t>
                      </a:r>
                      <a:endParaRPr lang="es-PY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2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73556" y="3129977"/>
            <a:ext cx="572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ACCIONES Y ESTRATEGIAS</a:t>
            </a:r>
            <a:endParaRPr lang="es-P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549275"/>
            <a:ext cx="9144000" cy="1046163"/>
            <a:chOff x="24" y="1616"/>
            <a:chExt cx="5643" cy="646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63575" y="538163"/>
            <a:ext cx="1439863" cy="1055687"/>
            <a:chOff x="1837" y="845"/>
            <a:chExt cx="2000" cy="1466"/>
          </a:xfrm>
        </p:grpSpPr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1" name="10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857625" y="2500310"/>
            <a:ext cx="1785945" cy="1785946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Importación de autos usados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1562" y="1143004"/>
            <a:ext cx="2143116" cy="928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Estrategia Legal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57950" y="1142984"/>
            <a:ext cx="2286016" cy="928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Estudios Técnicos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71562" y="4786322"/>
            <a:ext cx="2143116" cy="928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Estrategia Internacional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348450" y="4786342"/>
            <a:ext cx="2295516" cy="928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Estrategia Normativa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rot="10800000" flipV="1">
            <a:off x="5382019" y="2071678"/>
            <a:ext cx="975931" cy="69017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10800000">
            <a:off x="5382019" y="4024710"/>
            <a:ext cx="975931" cy="761612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4" idx="3"/>
          </p:cNvCxnSpPr>
          <p:nvPr/>
        </p:nvCxnSpPr>
        <p:spPr>
          <a:xfrm flipV="1">
            <a:off x="3214683" y="4024710"/>
            <a:ext cx="904488" cy="761612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endCxn id="4" idx="1"/>
          </p:cNvCxnSpPr>
          <p:nvPr/>
        </p:nvCxnSpPr>
        <p:spPr>
          <a:xfrm>
            <a:off x="3214683" y="2071678"/>
            <a:ext cx="904488" cy="69017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0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868" y="285728"/>
            <a:ext cx="2071693" cy="714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Estrategia Legal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7158" y="1714488"/>
            <a:ext cx="3143272" cy="2000264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Amigos de la Corte.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alianzas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otras instituciones.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importación de un auto usado.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Estrategia de marcas.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Intervención playas de venta de usados. Fiscalía de Delitos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Económicos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Dir.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Gral.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Fiscalización (M.H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Recursos de Amparo p/ más de 10 años.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714744" y="2500310"/>
            <a:ext cx="1785945" cy="1785946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Importación de autos usados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86446" y="1142984"/>
            <a:ext cx="3143271" cy="5572164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Re-constitucionalizar 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 N° 2153/2003</a:t>
            </a:r>
            <a:endParaRPr lang="es-PY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AmicusCurie</a:t>
            </a:r>
            <a:r>
              <a:rPr lang="es-PY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PY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Autos para Sentencia; hay que iniciar el </a:t>
            </a:r>
            <a:r>
              <a:rPr lang="es-PY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lobby </a:t>
            </a:r>
            <a:r>
              <a:rPr lang="es-PY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 Núñez, Fretes (se quiere apartar) y Blanco o </a:t>
            </a:r>
            <a:r>
              <a:rPr lang="es-PY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Pucheta</a:t>
            </a:r>
            <a:r>
              <a:rPr lang="es-PY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(según sorteo)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Marcas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Fase 1 ATENCIÓN: 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atraer la atención de </a:t>
            </a:r>
            <a:r>
              <a:rPr lang="es-PY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fábrica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sobre la importancia de registrar la marca en Aduanas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Fase 2 INTERES:  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</a:t>
            </a:r>
            <a:r>
              <a:rPr lang="es-PY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convencemos 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s-PY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fábrica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registrar, ya conquistamos su interés de cuidar su marca en nuestro país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Fase 3  DECISIÓN: 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plantear a fábrica  la posibilidad legal cierta de reprimir la circulación de usados con </a:t>
            </a:r>
            <a:r>
              <a:rPr lang="es-PY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volante cambiado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(artículo 17 Ley de Marcas),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Fase 4 ACCIÓN: 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lograr la decisión  de acción con la siguiente oferta de disminución de riesgos: atacar  a un solo vendedor y por un solo vehículo, a través de una </a:t>
            </a:r>
            <a:r>
              <a:rPr lang="es-PY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autorización 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PY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fabrica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la concesionaria de ejercer en su nombre esta acción. </a:t>
            </a:r>
            <a:r>
              <a:rPr lang="es-PY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Necesitamos el precedente</a:t>
            </a:r>
            <a:r>
              <a:rPr lang="es-PY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una vez con él, masificamos  el reclamo . </a:t>
            </a:r>
          </a:p>
        </p:txBody>
      </p:sp>
      <p:cxnSp>
        <p:nvCxnSpPr>
          <p:cNvPr id="9" name="8 Conector recto de flecha"/>
          <p:cNvCxnSpPr>
            <a:stCxn id="2" idx="2"/>
            <a:endCxn id="4" idx="0"/>
          </p:cNvCxnSpPr>
          <p:nvPr/>
        </p:nvCxnSpPr>
        <p:spPr>
          <a:xfrm rot="16200000" flipH="1">
            <a:off x="3857614" y="1750207"/>
            <a:ext cx="1500204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>
            <a:hlinkClick r:id="rId2" action="ppaction://hlinkfile"/>
          </p:cNvPr>
          <p:cNvSpPr/>
          <p:nvPr/>
        </p:nvSpPr>
        <p:spPr>
          <a:xfrm>
            <a:off x="428596" y="3857628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10 Elipse">
            <a:hlinkClick r:id="rId3" action="ppaction://hlinkfile"/>
          </p:cNvPr>
          <p:cNvSpPr/>
          <p:nvPr/>
        </p:nvSpPr>
        <p:spPr>
          <a:xfrm>
            <a:off x="714348" y="3857628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11 Elipse">
            <a:hlinkClick r:id="rId4" action="ppaction://hlinkfile"/>
          </p:cNvPr>
          <p:cNvSpPr/>
          <p:nvPr/>
        </p:nvSpPr>
        <p:spPr>
          <a:xfrm>
            <a:off x="714348" y="4071942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3" name="12 Elipse">
            <a:hlinkClick r:id="rId5" action="ppaction://hlinkfile"/>
          </p:cNvPr>
          <p:cNvSpPr/>
          <p:nvPr/>
        </p:nvSpPr>
        <p:spPr>
          <a:xfrm>
            <a:off x="714348" y="4286256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13 Elipse">
            <a:hlinkClick r:id="rId6" action="ppaction://hlinkfile"/>
          </p:cNvPr>
          <p:cNvSpPr/>
          <p:nvPr/>
        </p:nvSpPr>
        <p:spPr>
          <a:xfrm>
            <a:off x="1000100" y="3857628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14 Elipse">
            <a:hlinkClick r:id="rId7" action="ppaction://hlinkfile"/>
          </p:cNvPr>
          <p:cNvSpPr/>
          <p:nvPr/>
        </p:nvSpPr>
        <p:spPr>
          <a:xfrm>
            <a:off x="1000100" y="4071942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6" name="15 Imagen" descr="tarjeta logo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86446" y="1143000"/>
            <a:ext cx="3143272" cy="3429008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Estudios s/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importaciones (</a:t>
            </a:r>
            <a:r>
              <a:rPr lang="es-PY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.).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Estudios s/ emisiones (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Ivesur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(Desc.).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Estudios s/ comportamiento de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flota (</a:t>
            </a:r>
            <a:r>
              <a:rPr lang="es-PY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.).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Estudios s/ cambio climático (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Asu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(</a:t>
            </a:r>
            <a:r>
              <a:rPr lang="es-PY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.).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Estudios s/ cambios en las </a:t>
            </a:r>
            <a:r>
              <a:rPr lang="es-PY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I.R.A.s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Accidentes de Tránsito. (</a:t>
            </a:r>
            <a:r>
              <a:rPr lang="es-PY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Estudios s/ modificaciones en autos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(Dictamen Técnico de Fábrica)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Apoyo a gestión de la Dir. Gral.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Fisc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Ministerio del Interior – </a:t>
            </a:r>
            <a:r>
              <a:rPr lang="es-PY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Ctrol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Automotores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Estudios satelitales.  Área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vial, tráfico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contaminación.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Informe Cadam 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4" name="3 Elipse"/>
          <p:cNvSpPr/>
          <p:nvPr/>
        </p:nvSpPr>
        <p:spPr>
          <a:xfrm>
            <a:off x="3714744" y="2500310"/>
            <a:ext cx="1785945" cy="1785946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Importación de autos usados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71868" y="285728"/>
            <a:ext cx="2071693" cy="714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Estudios Técnicos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 de flecha"/>
          <p:cNvCxnSpPr>
            <a:stCxn id="5" idx="2"/>
          </p:cNvCxnSpPr>
          <p:nvPr/>
        </p:nvCxnSpPr>
        <p:spPr>
          <a:xfrm rot="16200000" flipH="1">
            <a:off x="3857614" y="1750207"/>
            <a:ext cx="1500204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>
            <a:hlinkClick r:id="rId2" action="ppaction://hlinkfile"/>
          </p:cNvPr>
          <p:cNvSpPr/>
          <p:nvPr/>
        </p:nvSpPr>
        <p:spPr>
          <a:xfrm>
            <a:off x="8715404" y="4000504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9 Elipse">
            <a:hlinkClick r:id="rId3" action="ppaction://hlinkpres?slideindex=1&amp;slidetitle="/>
          </p:cNvPr>
          <p:cNvSpPr/>
          <p:nvPr/>
        </p:nvSpPr>
        <p:spPr>
          <a:xfrm>
            <a:off x="8715404" y="3071810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10 Elipse">
            <a:hlinkClick r:id="rId4" action="ppaction://hlinkfile"/>
          </p:cNvPr>
          <p:cNvSpPr/>
          <p:nvPr/>
        </p:nvSpPr>
        <p:spPr>
          <a:xfrm>
            <a:off x="8501090" y="2357430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 smtClean="0"/>
          </a:p>
          <a:p>
            <a:pPr algn="ctr"/>
            <a:endParaRPr lang="es-PY" dirty="0"/>
          </a:p>
        </p:txBody>
      </p:sp>
      <p:sp>
        <p:nvSpPr>
          <p:cNvPr id="12" name="11 Elipse">
            <a:hlinkClick r:id="rId5" action="ppaction://hlinkfile"/>
          </p:cNvPr>
          <p:cNvSpPr/>
          <p:nvPr/>
        </p:nvSpPr>
        <p:spPr>
          <a:xfrm>
            <a:off x="8715404" y="2357430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3" name="12 Elipse">
            <a:hlinkClick r:id="rId6" action="ppaction://hlinkfile"/>
          </p:cNvPr>
          <p:cNvSpPr/>
          <p:nvPr/>
        </p:nvSpPr>
        <p:spPr>
          <a:xfrm>
            <a:off x="8715404" y="2000240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13 Elipse">
            <a:hlinkClick r:id="rId7" action="ppaction://hlinkfile"/>
          </p:cNvPr>
          <p:cNvSpPr/>
          <p:nvPr/>
        </p:nvSpPr>
        <p:spPr>
          <a:xfrm>
            <a:off x="8501090" y="2000240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14 Elipse">
            <a:hlinkClick r:id="rId8" action="ppaction://hlinkfile"/>
          </p:cNvPr>
          <p:cNvSpPr/>
          <p:nvPr/>
        </p:nvSpPr>
        <p:spPr>
          <a:xfrm>
            <a:off x="8715404" y="3571876"/>
            <a:ext cx="142876" cy="14287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6" name="15 Imagen" descr="tarjeta logo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86476" y="1071546"/>
            <a:ext cx="3214680" cy="4643470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 Nacional de I.T.V. y su Reglamento.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Proyecto Ley Nacional de Tránsito.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Reglamentación sobre protección marcas (DNA).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Proyecto de Ley de Seguro Obligatorio.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Importación de usados – D.N.A.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Reglamento General.de Tránsito – Municipalidad de Asunción.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Modificación Ley N° 2.153/2003.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PY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Disminución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años basada en argumentos sanitarios, ambientales, tecnológicos y legales.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Posibilidad de ingreso al país de vehículos que superen el límite cuando reúnan condiciones de emisión 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Incentivos fiscales  y regulatorios (ITV-3).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714744" y="2500310"/>
            <a:ext cx="1785945" cy="1785946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Importación de autos usados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71868" y="285728"/>
            <a:ext cx="2071693" cy="714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Estrategia Normativa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 de flecha"/>
          <p:cNvCxnSpPr>
            <a:stCxn id="5" idx="2"/>
          </p:cNvCxnSpPr>
          <p:nvPr/>
        </p:nvCxnSpPr>
        <p:spPr>
          <a:xfrm rot="16200000" flipH="1">
            <a:off x="3857614" y="1750207"/>
            <a:ext cx="1500204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643570" y="3900406"/>
            <a:ext cx="1071570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Dossier </a:t>
            </a:r>
          </a:p>
          <a:p>
            <a:pPr algn="ctr">
              <a:defRPr/>
            </a:pPr>
            <a:r>
              <a:rPr lang="es-ES" sz="9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</a:t>
            </a:r>
          </a:p>
          <a:p>
            <a:pPr algn="ctr">
              <a:defRPr/>
            </a:pPr>
            <a:r>
              <a:rPr lang="es-ES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Lobby</a:t>
            </a:r>
          </a:p>
        </p:txBody>
      </p:sp>
      <p:sp>
        <p:nvSpPr>
          <p:cNvPr id="8" name="7 Abrir llave"/>
          <p:cNvSpPr/>
          <p:nvPr/>
        </p:nvSpPr>
        <p:spPr>
          <a:xfrm>
            <a:off x="6500826" y="3071810"/>
            <a:ext cx="428628" cy="2286016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Y" dirty="0"/>
          </a:p>
        </p:txBody>
      </p:sp>
      <p:pic>
        <p:nvPicPr>
          <p:cNvPr id="9" name="8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5805" y="1571630"/>
            <a:ext cx="2714625" cy="3571882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International Council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Clean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Transportation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Partnership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Clean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Fuels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Gobierno Mexicano.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Centro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Mario Molina (México – Chile).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Gobierno de Costa Rica.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Fundación </a:t>
            </a:r>
            <a:r>
              <a:rPr lang="es-PY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Avina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Naciones Unidas – P.N.U.M.A. – U.N.E.P.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Federación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Internacional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Automóvil 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(F.I.A.) Francia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s-PY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Touring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Club Paraguayo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A.M.D.A.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(México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A.N.C.A.R.A.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(Argentina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C.A.V.E.M.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(Chile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A.A.P. </a:t>
            </a:r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(Perú</a:t>
            </a: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BOLIVIA.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A.L.A.D.D.A.</a:t>
            </a:r>
          </a:p>
        </p:txBody>
      </p:sp>
      <p:sp>
        <p:nvSpPr>
          <p:cNvPr id="4" name="3 Elipse"/>
          <p:cNvSpPr/>
          <p:nvPr/>
        </p:nvSpPr>
        <p:spPr>
          <a:xfrm>
            <a:off x="3714744" y="2500310"/>
            <a:ext cx="1785945" cy="1785946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Importación de autos usados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71868" y="285728"/>
            <a:ext cx="2071693" cy="714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Estrategia Internacional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 de flecha"/>
          <p:cNvCxnSpPr>
            <a:stCxn id="5" idx="2"/>
          </p:cNvCxnSpPr>
          <p:nvPr/>
        </p:nvCxnSpPr>
        <p:spPr>
          <a:xfrm rot="16200000" flipH="1">
            <a:off x="3857614" y="1750207"/>
            <a:ext cx="1500204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66982" y="500042"/>
            <a:ext cx="2590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AUTOMOTRIZ</a:t>
            </a:r>
            <a:endParaRPr lang="es-PY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14546" y="1493959"/>
            <a:ext cx="46826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Registrados en la D.N.R.A.</a:t>
            </a:r>
          </a:p>
          <a:p>
            <a:pPr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Automotores:			585.528</a:t>
            </a:r>
          </a:p>
          <a:p>
            <a:pPr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 Antiguos:		        936</a:t>
            </a:r>
          </a:p>
          <a:p>
            <a:pPr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Motos:			197.356</a:t>
            </a:r>
          </a:p>
          <a:p>
            <a:pPr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Motos Antiguas:		          84</a:t>
            </a:r>
          </a:p>
          <a:p>
            <a:pPr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Maquinarias Agrícolas:		</a:t>
            </a:r>
            <a:r>
              <a:rPr lang="es-PY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25.945</a:t>
            </a:r>
          </a:p>
          <a:p>
            <a:pPr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 Abril 2010:		809.849</a:t>
            </a:r>
          </a:p>
          <a:p>
            <a:pPr marL="0" lvl="1"/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Estimación de los no registrados en la D.N.R.A.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Automotores:			175.658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Motos:			</a:t>
            </a:r>
            <a:r>
              <a:rPr lang="es-PY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652.644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 Abril 2010:		832.302</a:t>
            </a:r>
          </a:p>
          <a:p>
            <a:pPr marL="450850" lvl="1"/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nacional estimado.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Automotores:			762.122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Motos:			850.084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Maquinarias agrícolas:		</a:t>
            </a:r>
            <a:r>
              <a:rPr lang="es-PY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25.924</a:t>
            </a:r>
          </a:p>
          <a:p>
            <a:pPr marL="450850" lvl="1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estimado a Abril 2010:        1.638.130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153964"/>
            <a:ext cx="9144000" cy="1046163"/>
            <a:chOff x="24" y="1616"/>
            <a:chExt cx="5643" cy="646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663575" y="142852"/>
            <a:ext cx="1439863" cy="1055687"/>
            <a:chOff x="1837" y="845"/>
            <a:chExt cx="2000" cy="1466"/>
          </a:xfrm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4" name="13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2857496"/>
            <a:ext cx="6026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DIRECCIÓN NACIONAL DEL</a:t>
            </a:r>
          </a:p>
          <a:p>
            <a:pPr algn="ctr"/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REGISTRO DEL AUTOMOTOR</a:t>
            </a:r>
          </a:p>
          <a:p>
            <a:pPr algn="ctr"/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(D.N.R.A.)</a:t>
            </a:r>
            <a:endParaRPr lang="es-P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296840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285728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4793664" cy="6858000"/>
          </a:xfrm>
          <a:prstGeom prst="rect">
            <a:avLst/>
          </a:prstGeom>
        </p:spPr>
      </p:pic>
      <p:pic>
        <p:nvPicPr>
          <p:cNvPr id="3" name="2 Imagen" descr="Sin título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347" y="24"/>
            <a:ext cx="46026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2 Gráfico"/>
          <p:cNvGraphicFramePr/>
          <p:nvPr/>
        </p:nvGraphicFramePr>
        <p:xfrm>
          <a:off x="500034" y="2062178"/>
          <a:ext cx="824865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82526"/>
            <a:ext cx="9144000" cy="1046163"/>
            <a:chOff x="24" y="1616"/>
            <a:chExt cx="5643" cy="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63575" y="71414"/>
            <a:ext cx="1439863" cy="1055687"/>
            <a:chOff x="1837" y="845"/>
            <a:chExt cx="2000" cy="1466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cxnSp>
        <p:nvCxnSpPr>
          <p:cNvPr id="11" name="10 Conector recto"/>
          <p:cNvCxnSpPr/>
          <p:nvPr/>
        </p:nvCxnSpPr>
        <p:spPr>
          <a:xfrm rot="5400000" flipH="1" flipV="1">
            <a:off x="6036479" y="4179099"/>
            <a:ext cx="357190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10800000">
            <a:off x="1142976" y="4143380"/>
            <a:ext cx="5072098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00034" y="1714488"/>
            <a:ext cx="4420506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Registrados : 818.536 Automotores 4/10/2000 – 18/06/2008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72265" y="3714752"/>
            <a:ext cx="3185487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1904 – 1980  (Colección) = 8,06% (24.508)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01355" y="1571612"/>
            <a:ext cx="3070521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1981 – 1999  (Viejos) = 80,54% (245.047)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rot="5400000">
            <a:off x="7715272" y="5929330"/>
            <a:ext cx="28575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5400000">
            <a:off x="8501090" y="5929330"/>
            <a:ext cx="28575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10800000">
            <a:off x="7858148" y="5929330"/>
            <a:ext cx="785818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753755" y="6152397"/>
            <a:ext cx="2962221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2000 – 2008  (Aptos) = 11,40% (34.680)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0 Conector recto"/>
          <p:cNvCxnSpPr/>
          <p:nvPr/>
        </p:nvCxnSpPr>
        <p:spPr>
          <a:xfrm rot="5400000" flipH="1" flipV="1">
            <a:off x="7215206" y="2428868"/>
            <a:ext cx="100013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 flipH="1" flipV="1">
            <a:off x="5429256" y="2714620"/>
            <a:ext cx="157163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10800000">
            <a:off x="6215074" y="2428868"/>
            <a:ext cx="1500198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31 Imagen" descr="tarjeta log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5" grpId="0" animBg="1"/>
      <p:bldP spid="22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82526"/>
            <a:ext cx="9144000" cy="1046163"/>
            <a:chOff x="24" y="1616"/>
            <a:chExt cx="5643" cy="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63575" y="71414"/>
            <a:ext cx="1439863" cy="1055687"/>
            <a:chOff x="1837" y="845"/>
            <a:chExt cx="2000" cy="1466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aphicFrame>
        <p:nvGraphicFramePr>
          <p:cNvPr id="10" name="4 Gráfico"/>
          <p:cNvGraphicFramePr/>
          <p:nvPr/>
        </p:nvGraphicFramePr>
        <p:xfrm>
          <a:off x="500034" y="2143116"/>
          <a:ext cx="82296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10 Conector recto"/>
          <p:cNvCxnSpPr/>
          <p:nvPr/>
        </p:nvCxnSpPr>
        <p:spPr>
          <a:xfrm rot="5400000" flipH="1" flipV="1">
            <a:off x="5679289" y="4179099"/>
            <a:ext cx="357190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10800000">
            <a:off x="1142976" y="4143380"/>
            <a:ext cx="4714908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00034" y="1714488"/>
            <a:ext cx="4420506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Registrados : 818.536 Automotores 4/10/2000 – 18/06/2008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672265" y="3714752"/>
            <a:ext cx="3185487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1928 – 1980  (Colección) = 6,47% (16.813)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01355" y="1723241"/>
            <a:ext cx="3070521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1981 – 1999  (Viejos) = 75,02% (195.020)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7643834" y="5929330"/>
            <a:ext cx="28575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8429652" y="5929330"/>
            <a:ext cx="28575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0800000">
            <a:off x="7786710" y="5929330"/>
            <a:ext cx="785818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5753755" y="6152397"/>
            <a:ext cx="2970685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2000 – 2008  (Aptos) = 18,51% (48.106)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 rot="5400000" flipH="1" flipV="1">
            <a:off x="7072330" y="2643182"/>
            <a:ext cx="100013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 flipH="1" flipV="1">
            <a:off x="5143504" y="2928934"/>
            <a:ext cx="157163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10800000">
            <a:off x="5929322" y="2643182"/>
            <a:ext cx="1643074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tarjeta log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82526"/>
            <a:ext cx="9144000" cy="1046163"/>
            <a:chOff x="24" y="1616"/>
            <a:chExt cx="5643" cy="64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63575" y="71414"/>
            <a:ext cx="1439863" cy="1055687"/>
            <a:chOff x="1837" y="845"/>
            <a:chExt cx="2000" cy="1466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aphicFrame>
        <p:nvGraphicFramePr>
          <p:cNvPr id="9" name="2 Gráfico"/>
          <p:cNvGraphicFramePr/>
          <p:nvPr/>
        </p:nvGraphicFramePr>
        <p:xfrm>
          <a:off x="571472" y="2143116"/>
          <a:ext cx="822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 flipH="1" flipV="1">
            <a:off x="6179355" y="4179099"/>
            <a:ext cx="357190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0800000">
            <a:off x="1214414" y="4143380"/>
            <a:ext cx="514353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00034" y="1714488"/>
            <a:ext cx="4420506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Registrados : 818.536 Automotores 4/10/2000 – 18/06/2008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72265" y="3714752"/>
            <a:ext cx="3185487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1904 – 1980  (Colección) = 7,33% (41.344)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01355" y="1571612"/>
            <a:ext cx="3070521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1981 – 1999  (Viejos) = 78,00% (440.067)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7786710" y="5929330"/>
            <a:ext cx="28575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8572528" y="5929330"/>
            <a:ext cx="28575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0800000">
            <a:off x="7929586" y="5929330"/>
            <a:ext cx="785818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753755" y="6152397"/>
            <a:ext cx="2970685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Y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2000 – 2008  (Aptos) = 14,67% (82.786)</a:t>
            </a:r>
            <a:endParaRPr lang="es-PY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rot="5400000" flipH="1" flipV="1">
            <a:off x="7358082" y="2428868"/>
            <a:ext cx="1000132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 flipH="1" flipV="1">
            <a:off x="5572132" y="2714620"/>
            <a:ext cx="1571636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10800000">
            <a:off x="6357950" y="2428868"/>
            <a:ext cx="1500198" cy="0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 descr="tarjeta log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3129977"/>
            <a:ext cx="3619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IMPORTACIONES</a:t>
            </a:r>
            <a:endParaRPr lang="es-P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296840"/>
            <a:ext cx="9144000" cy="1046163"/>
            <a:chOff x="24" y="1616"/>
            <a:chExt cx="5643" cy="646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426" y="1616"/>
              <a:ext cx="4241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4" y="1616"/>
              <a:ext cx="305" cy="646"/>
            </a:xfrm>
            <a:prstGeom prst="rect">
              <a:avLst/>
            </a:prstGeom>
            <a:solidFill>
              <a:srgbClr val="1236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63575" y="285728"/>
            <a:ext cx="1439863" cy="1055687"/>
            <a:chOff x="1837" y="845"/>
            <a:chExt cx="2000" cy="1466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946" y="845"/>
              <a:ext cx="1873" cy="1089"/>
            </a:xfrm>
            <a:custGeom>
              <a:avLst/>
              <a:gdLst/>
              <a:ahLst/>
              <a:cxnLst>
                <a:cxn ang="0">
                  <a:pos x="347" y="10"/>
                </a:cxn>
                <a:cxn ang="0">
                  <a:pos x="11" y="397"/>
                </a:cxn>
                <a:cxn ang="0">
                  <a:pos x="23" y="428"/>
                </a:cxn>
                <a:cxn ang="0">
                  <a:pos x="474" y="428"/>
                </a:cxn>
                <a:cxn ang="0">
                  <a:pos x="455" y="360"/>
                </a:cxn>
                <a:cxn ang="0">
                  <a:pos x="462" y="345"/>
                </a:cxn>
                <a:cxn ang="0">
                  <a:pos x="471" y="345"/>
                </a:cxn>
                <a:cxn ang="0">
                  <a:pos x="477" y="341"/>
                </a:cxn>
                <a:cxn ang="0">
                  <a:pos x="503" y="428"/>
                </a:cxn>
                <a:cxn ang="0">
                  <a:pos x="714" y="428"/>
                </a:cxn>
                <a:cxn ang="0">
                  <a:pos x="726" y="397"/>
                </a:cxn>
                <a:cxn ang="0">
                  <a:pos x="389" y="10"/>
                </a:cxn>
                <a:cxn ang="0">
                  <a:pos x="375" y="0"/>
                </a:cxn>
                <a:cxn ang="0">
                  <a:pos x="418" y="144"/>
                </a:cxn>
                <a:cxn ang="0">
                  <a:pos x="406" y="144"/>
                </a:cxn>
                <a:cxn ang="0">
                  <a:pos x="406" y="132"/>
                </a:cxn>
                <a:cxn ang="0">
                  <a:pos x="399" y="125"/>
                </a:cxn>
                <a:cxn ang="0">
                  <a:pos x="391" y="125"/>
                </a:cxn>
                <a:cxn ang="0">
                  <a:pos x="357" y="1"/>
                </a:cxn>
                <a:cxn ang="0">
                  <a:pos x="347" y="10"/>
                </a:cxn>
              </a:cxnLst>
              <a:rect l="0" t="0" r="r" b="b"/>
              <a:pathLst>
                <a:path w="736" h="428">
                  <a:moveTo>
                    <a:pt x="347" y="10"/>
                  </a:moveTo>
                  <a:lnTo>
                    <a:pt x="11" y="397"/>
                  </a:lnTo>
                  <a:cubicBezTo>
                    <a:pt x="0" y="410"/>
                    <a:pt x="4" y="428"/>
                    <a:pt x="23" y="428"/>
                  </a:cubicBezTo>
                  <a:lnTo>
                    <a:pt x="474" y="428"/>
                  </a:lnTo>
                  <a:lnTo>
                    <a:pt x="455" y="360"/>
                  </a:lnTo>
                  <a:lnTo>
                    <a:pt x="462" y="345"/>
                  </a:lnTo>
                  <a:lnTo>
                    <a:pt x="471" y="345"/>
                  </a:lnTo>
                  <a:cubicBezTo>
                    <a:pt x="473" y="345"/>
                    <a:pt x="476" y="344"/>
                    <a:pt x="477" y="341"/>
                  </a:cubicBezTo>
                  <a:lnTo>
                    <a:pt x="503" y="428"/>
                  </a:lnTo>
                  <a:lnTo>
                    <a:pt x="714" y="428"/>
                  </a:lnTo>
                  <a:cubicBezTo>
                    <a:pt x="733" y="428"/>
                    <a:pt x="736" y="410"/>
                    <a:pt x="726" y="397"/>
                  </a:cubicBezTo>
                  <a:lnTo>
                    <a:pt x="389" y="10"/>
                  </a:lnTo>
                  <a:cubicBezTo>
                    <a:pt x="385" y="5"/>
                    <a:pt x="380" y="1"/>
                    <a:pt x="375" y="0"/>
                  </a:cubicBezTo>
                  <a:lnTo>
                    <a:pt x="418" y="144"/>
                  </a:lnTo>
                  <a:lnTo>
                    <a:pt x="406" y="144"/>
                  </a:lnTo>
                  <a:lnTo>
                    <a:pt x="406" y="132"/>
                  </a:lnTo>
                  <a:cubicBezTo>
                    <a:pt x="406" y="128"/>
                    <a:pt x="403" y="125"/>
                    <a:pt x="399" y="125"/>
                  </a:cubicBezTo>
                  <a:lnTo>
                    <a:pt x="391" y="125"/>
                  </a:lnTo>
                  <a:lnTo>
                    <a:pt x="357" y="1"/>
                  </a:lnTo>
                  <a:cubicBezTo>
                    <a:pt x="354" y="3"/>
                    <a:pt x="351" y="6"/>
                    <a:pt x="347" y="10"/>
                  </a:cubicBez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483" y="1181"/>
              <a:ext cx="736" cy="65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54" y="0"/>
                </a:cxn>
                <a:cxn ang="0">
                  <a:pos x="188" y="0"/>
                </a:cxn>
                <a:cxn ang="0">
                  <a:pos x="188" y="19"/>
                </a:cxn>
                <a:cxn ang="0">
                  <a:pos x="242" y="19"/>
                </a:cxn>
                <a:cxn ang="0">
                  <a:pos x="255" y="27"/>
                </a:cxn>
                <a:cxn ang="0">
                  <a:pos x="255" y="45"/>
                </a:cxn>
                <a:cxn ang="0">
                  <a:pos x="260" y="45"/>
                </a:cxn>
                <a:cxn ang="0">
                  <a:pos x="260" y="115"/>
                </a:cxn>
                <a:cxn ang="0">
                  <a:pos x="270" y="115"/>
                </a:cxn>
                <a:cxn ang="0">
                  <a:pos x="270" y="68"/>
                </a:cxn>
                <a:cxn ang="0">
                  <a:pos x="285" y="68"/>
                </a:cxn>
                <a:cxn ang="0">
                  <a:pos x="285" y="114"/>
                </a:cxn>
                <a:cxn ang="0">
                  <a:pos x="289" y="114"/>
                </a:cxn>
                <a:cxn ang="0">
                  <a:pos x="289" y="131"/>
                </a:cxn>
                <a:cxn ang="0">
                  <a:pos x="284" y="131"/>
                </a:cxn>
                <a:cxn ang="0">
                  <a:pos x="284" y="175"/>
                </a:cxn>
                <a:cxn ang="0">
                  <a:pos x="271" y="175"/>
                </a:cxn>
                <a:cxn ang="0">
                  <a:pos x="271" y="131"/>
                </a:cxn>
                <a:cxn ang="0">
                  <a:pos x="260" y="131"/>
                </a:cxn>
                <a:cxn ang="0">
                  <a:pos x="260" y="206"/>
                </a:cxn>
                <a:cxn ang="0">
                  <a:pos x="247" y="206"/>
                </a:cxn>
                <a:cxn ang="0">
                  <a:pos x="222" y="256"/>
                </a:cxn>
                <a:cxn ang="0">
                  <a:pos x="186" y="256"/>
                </a:cxn>
                <a:cxn ang="0">
                  <a:pos x="149" y="256"/>
                </a:cxn>
                <a:cxn ang="0">
                  <a:pos x="52" y="256"/>
                </a:cxn>
                <a:cxn ang="0">
                  <a:pos x="50" y="253"/>
                </a:cxn>
                <a:cxn ang="0">
                  <a:pos x="52" y="251"/>
                </a:cxn>
                <a:cxn ang="0">
                  <a:pos x="134" y="251"/>
                </a:cxn>
                <a:cxn ang="0">
                  <a:pos x="70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69" y="198"/>
                </a:cxn>
                <a:cxn ang="0">
                  <a:pos x="2" y="198"/>
                </a:cxn>
                <a:cxn ang="0">
                  <a:pos x="0" y="196"/>
                </a:cxn>
                <a:cxn ang="0">
                  <a:pos x="2" y="193"/>
                </a:cxn>
                <a:cxn ang="0">
                  <a:pos x="69" y="193"/>
                </a:cxn>
                <a:cxn ang="0">
                  <a:pos x="69" y="175"/>
                </a:cxn>
                <a:cxn ang="0">
                  <a:pos x="52" y="175"/>
                </a:cxn>
                <a:cxn ang="0">
                  <a:pos x="52" y="72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2" y="67"/>
                </a:cxn>
                <a:cxn ang="0">
                  <a:pos x="70" y="67"/>
                </a:cxn>
                <a:cxn ang="0">
                  <a:pos x="70" y="27"/>
                </a:cxn>
                <a:cxn ang="0">
                  <a:pos x="81" y="18"/>
                </a:cxn>
                <a:cxn ang="0">
                  <a:pos x="136" y="18"/>
                </a:cxn>
                <a:cxn ang="0">
                  <a:pos x="136" y="5"/>
                </a:cxn>
                <a:cxn ang="0">
                  <a:pos x="68" y="5"/>
                </a:cxn>
                <a:cxn ang="0">
                  <a:pos x="66" y="3"/>
                </a:cxn>
                <a:cxn ang="0">
                  <a:pos x="68" y="0"/>
                </a:cxn>
                <a:cxn ang="0">
                  <a:pos x="136" y="0"/>
                </a:cxn>
              </a:cxnLst>
              <a:rect l="0" t="0" r="r" b="b"/>
              <a:pathLst>
                <a:path w="289" h="256">
                  <a:moveTo>
                    <a:pt x="136" y="0"/>
                  </a:moveTo>
                  <a:lnTo>
                    <a:pt x="154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242" y="19"/>
                  </a:lnTo>
                  <a:lnTo>
                    <a:pt x="255" y="27"/>
                  </a:lnTo>
                  <a:lnTo>
                    <a:pt x="255" y="45"/>
                  </a:lnTo>
                  <a:lnTo>
                    <a:pt x="260" y="45"/>
                  </a:lnTo>
                  <a:lnTo>
                    <a:pt x="260" y="115"/>
                  </a:lnTo>
                  <a:lnTo>
                    <a:pt x="270" y="115"/>
                  </a:lnTo>
                  <a:lnTo>
                    <a:pt x="270" y="68"/>
                  </a:lnTo>
                  <a:lnTo>
                    <a:pt x="285" y="68"/>
                  </a:lnTo>
                  <a:lnTo>
                    <a:pt x="285" y="114"/>
                  </a:lnTo>
                  <a:lnTo>
                    <a:pt x="289" y="114"/>
                  </a:lnTo>
                  <a:lnTo>
                    <a:pt x="289" y="131"/>
                  </a:lnTo>
                  <a:lnTo>
                    <a:pt x="284" y="131"/>
                  </a:lnTo>
                  <a:lnTo>
                    <a:pt x="284" y="175"/>
                  </a:lnTo>
                  <a:lnTo>
                    <a:pt x="271" y="175"/>
                  </a:lnTo>
                  <a:lnTo>
                    <a:pt x="271" y="131"/>
                  </a:lnTo>
                  <a:lnTo>
                    <a:pt x="260" y="131"/>
                  </a:lnTo>
                  <a:lnTo>
                    <a:pt x="260" y="206"/>
                  </a:lnTo>
                  <a:lnTo>
                    <a:pt x="247" y="206"/>
                  </a:lnTo>
                  <a:lnTo>
                    <a:pt x="222" y="256"/>
                  </a:lnTo>
                  <a:lnTo>
                    <a:pt x="186" y="256"/>
                  </a:lnTo>
                  <a:lnTo>
                    <a:pt x="149" y="256"/>
                  </a:lnTo>
                  <a:lnTo>
                    <a:pt x="52" y="256"/>
                  </a:lnTo>
                  <a:cubicBezTo>
                    <a:pt x="51" y="256"/>
                    <a:pt x="50" y="254"/>
                    <a:pt x="50" y="253"/>
                  </a:cubicBezTo>
                  <a:cubicBezTo>
                    <a:pt x="50" y="252"/>
                    <a:pt x="51" y="251"/>
                    <a:pt x="52" y="251"/>
                  </a:cubicBezTo>
                  <a:lnTo>
                    <a:pt x="134" y="251"/>
                  </a:lnTo>
                  <a:cubicBezTo>
                    <a:pt x="114" y="236"/>
                    <a:pt x="104" y="196"/>
                    <a:pt x="70" y="198"/>
                  </a:cubicBezTo>
                  <a:cubicBezTo>
                    <a:pt x="70" y="198"/>
                    <a:pt x="70" y="198"/>
                    <a:pt x="69" y="198"/>
                  </a:cubicBezTo>
                  <a:lnTo>
                    <a:pt x="69" y="198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2" y="198"/>
                  </a:lnTo>
                  <a:cubicBezTo>
                    <a:pt x="1" y="198"/>
                    <a:pt x="0" y="197"/>
                    <a:pt x="0" y="196"/>
                  </a:cubicBezTo>
                  <a:cubicBezTo>
                    <a:pt x="0" y="195"/>
                    <a:pt x="1" y="193"/>
                    <a:pt x="2" y="193"/>
                  </a:cubicBezTo>
                  <a:lnTo>
                    <a:pt x="69" y="193"/>
                  </a:lnTo>
                  <a:lnTo>
                    <a:pt x="69" y="175"/>
                  </a:lnTo>
                  <a:lnTo>
                    <a:pt x="52" y="175"/>
                  </a:lnTo>
                  <a:lnTo>
                    <a:pt x="52" y="72"/>
                  </a:lnTo>
                  <a:lnTo>
                    <a:pt x="2" y="72"/>
                  </a:lnTo>
                  <a:cubicBezTo>
                    <a:pt x="1" y="72"/>
                    <a:pt x="0" y="71"/>
                    <a:pt x="0" y="69"/>
                  </a:cubicBezTo>
                  <a:cubicBezTo>
                    <a:pt x="0" y="68"/>
                    <a:pt x="1" y="67"/>
                    <a:pt x="2" y="67"/>
                  </a:cubicBezTo>
                  <a:lnTo>
                    <a:pt x="70" y="67"/>
                  </a:lnTo>
                  <a:lnTo>
                    <a:pt x="70" y="27"/>
                  </a:lnTo>
                  <a:lnTo>
                    <a:pt x="81" y="18"/>
                  </a:lnTo>
                  <a:lnTo>
                    <a:pt x="136" y="18"/>
                  </a:lnTo>
                  <a:lnTo>
                    <a:pt x="136" y="5"/>
                  </a:lnTo>
                  <a:lnTo>
                    <a:pt x="68" y="5"/>
                  </a:lnTo>
                  <a:cubicBezTo>
                    <a:pt x="67" y="5"/>
                    <a:pt x="66" y="4"/>
                    <a:pt x="66" y="3"/>
                  </a:cubicBezTo>
                  <a:cubicBezTo>
                    <a:pt x="66" y="1"/>
                    <a:pt x="67" y="0"/>
                    <a:pt x="68" y="0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1837" y="1983"/>
              <a:ext cx="2000" cy="328"/>
            </a:xfrm>
            <a:custGeom>
              <a:avLst/>
              <a:gdLst/>
              <a:ahLst/>
              <a:cxnLst>
                <a:cxn ang="0">
                  <a:pos x="597" y="129"/>
                </a:cxn>
                <a:cxn ang="0">
                  <a:pos x="625" y="129"/>
                </a:cxn>
                <a:cxn ang="0">
                  <a:pos x="625" y="73"/>
                </a:cxn>
                <a:cxn ang="0">
                  <a:pos x="678" y="73"/>
                </a:cxn>
                <a:cxn ang="0">
                  <a:pos x="678" y="129"/>
                </a:cxn>
                <a:cxn ang="0">
                  <a:pos x="708" y="129"/>
                </a:cxn>
                <a:cxn ang="0">
                  <a:pos x="708" y="73"/>
                </a:cxn>
                <a:cxn ang="0">
                  <a:pos x="739" y="73"/>
                </a:cxn>
                <a:cxn ang="0">
                  <a:pos x="757" y="93"/>
                </a:cxn>
                <a:cxn ang="0">
                  <a:pos x="757" y="129"/>
                </a:cxn>
                <a:cxn ang="0">
                  <a:pos x="786" y="129"/>
                </a:cxn>
                <a:cxn ang="0">
                  <a:pos x="786" y="81"/>
                </a:cxn>
                <a:cxn ang="0">
                  <a:pos x="751" y="43"/>
                </a:cxn>
                <a:cxn ang="0">
                  <a:pos x="705" y="43"/>
                </a:cxn>
                <a:cxn ang="0">
                  <a:pos x="705" y="57"/>
                </a:cxn>
                <a:cxn ang="0">
                  <a:pos x="680" y="43"/>
                </a:cxn>
                <a:cxn ang="0">
                  <a:pos x="597" y="43"/>
                </a:cxn>
                <a:cxn ang="0">
                  <a:pos x="597" y="129"/>
                </a:cxn>
                <a:cxn ang="0">
                  <a:pos x="574" y="129"/>
                </a:cxn>
                <a:cxn ang="0">
                  <a:pos x="574" y="43"/>
                </a:cxn>
                <a:cxn ang="0">
                  <a:pos x="477" y="43"/>
                </a:cxn>
                <a:cxn ang="0">
                  <a:pos x="477" y="129"/>
                </a:cxn>
                <a:cxn ang="0">
                  <a:pos x="537" y="129"/>
                </a:cxn>
                <a:cxn ang="0">
                  <a:pos x="537" y="104"/>
                </a:cxn>
                <a:cxn ang="0">
                  <a:pos x="486" y="104"/>
                </a:cxn>
                <a:cxn ang="0">
                  <a:pos x="486" y="71"/>
                </a:cxn>
                <a:cxn ang="0">
                  <a:pos x="547" y="71"/>
                </a:cxn>
                <a:cxn ang="0">
                  <a:pos x="547" y="129"/>
                </a:cxn>
                <a:cxn ang="0">
                  <a:pos x="574" y="129"/>
                </a:cxn>
                <a:cxn ang="0">
                  <a:pos x="401" y="43"/>
                </a:cxn>
                <a:cxn ang="0">
                  <a:pos x="332" y="43"/>
                </a:cxn>
                <a:cxn ang="0">
                  <a:pos x="332" y="129"/>
                </a:cxn>
                <a:cxn ang="0">
                  <a:pos x="391" y="129"/>
                </a:cxn>
                <a:cxn ang="0">
                  <a:pos x="391" y="104"/>
                </a:cxn>
                <a:cxn ang="0">
                  <a:pos x="341" y="104"/>
                </a:cxn>
                <a:cxn ang="0">
                  <a:pos x="341" y="71"/>
                </a:cxn>
                <a:cxn ang="0">
                  <a:pos x="401" y="71"/>
                </a:cxn>
                <a:cxn ang="0">
                  <a:pos x="401" y="129"/>
                </a:cxn>
                <a:cxn ang="0">
                  <a:pos x="428" y="129"/>
                </a:cxn>
                <a:cxn ang="0">
                  <a:pos x="428" y="0"/>
                </a:cxn>
                <a:cxn ang="0">
                  <a:pos x="401" y="0"/>
                </a:cxn>
                <a:cxn ang="0">
                  <a:pos x="401" y="43"/>
                </a:cxn>
                <a:cxn ang="0">
                  <a:pos x="279" y="129"/>
                </a:cxn>
                <a:cxn ang="0">
                  <a:pos x="279" y="43"/>
                </a:cxn>
                <a:cxn ang="0">
                  <a:pos x="182" y="43"/>
                </a:cxn>
                <a:cxn ang="0">
                  <a:pos x="182" y="129"/>
                </a:cxn>
                <a:cxn ang="0">
                  <a:pos x="241" y="129"/>
                </a:cxn>
                <a:cxn ang="0">
                  <a:pos x="241" y="104"/>
                </a:cxn>
                <a:cxn ang="0">
                  <a:pos x="191" y="104"/>
                </a:cxn>
                <a:cxn ang="0">
                  <a:pos x="191" y="71"/>
                </a:cxn>
                <a:cxn ang="0">
                  <a:pos x="252" y="71"/>
                </a:cxn>
                <a:cxn ang="0">
                  <a:pos x="252" y="129"/>
                </a:cxn>
                <a:cxn ang="0">
                  <a:pos x="279" y="129"/>
                </a:cxn>
                <a:cxn ang="0">
                  <a:pos x="133" y="43"/>
                </a:cxn>
                <a:cxn ang="0">
                  <a:pos x="133" y="71"/>
                </a:cxn>
                <a:cxn ang="0">
                  <a:pos x="61" y="71"/>
                </a:cxn>
                <a:cxn ang="0">
                  <a:pos x="61" y="104"/>
                </a:cxn>
                <a:cxn ang="0">
                  <a:pos x="132" y="104"/>
                </a:cxn>
                <a:cxn ang="0">
                  <a:pos x="132" y="129"/>
                </a:cxn>
                <a:cxn ang="0">
                  <a:pos x="49" y="129"/>
                </a:cxn>
                <a:cxn ang="0">
                  <a:pos x="49" y="43"/>
                </a:cxn>
                <a:cxn ang="0">
                  <a:pos x="133" y="43"/>
                </a:cxn>
              </a:cxnLst>
              <a:rect l="0" t="0" r="r" b="b"/>
              <a:pathLst>
                <a:path w="786" h="129">
                  <a:moveTo>
                    <a:pt x="597" y="129"/>
                  </a:moveTo>
                  <a:lnTo>
                    <a:pt x="625" y="129"/>
                  </a:lnTo>
                  <a:lnTo>
                    <a:pt x="625" y="73"/>
                  </a:lnTo>
                  <a:lnTo>
                    <a:pt x="678" y="73"/>
                  </a:lnTo>
                  <a:lnTo>
                    <a:pt x="678" y="129"/>
                  </a:lnTo>
                  <a:lnTo>
                    <a:pt x="708" y="129"/>
                  </a:lnTo>
                  <a:lnTo>
                    <a:pt x="708" y="73"/>
                  </a:lnTo>
                  <a:lnTo>
                    <a:pt x="739" y="73"/>
                  </a:lnTo>
                  <a:cubicBezTo>
                    <a:pt x="752" y="73"/>
                    <a:pt x="757" y="78"/>
                    <a:pt x="757" y="93"/>
                  </a:cubicBezTo>
                  <a:lnTo>
                    <a:pt x="757" y="129"/>
                  </a:lnTo>
                  <a:lnTo>
                    <a:pt x="786" y="129"/>
                  </a:lnTo>
                  <a:lnTo>
                    <a:pt x="786" y="81"/>
                  </a:lnTo>
                  <a:cubicBezTo>
                    <a:pt x="786" y="64"/>
                    <a:pt x="774" y="43"/>
                    <a:pt x="751" y="43"/>
                  </a:cubicBezTo>
                  <a:lnTo>
                    <a:pt x="705" y="43"/>
                  </a:lnTo>
                  <a:lnTo>
                    <a:pt x="705" y="57"/>
                  </a:lnTo>
                  <a:cubicBezTo>
                    <a:pt x="702" y="47"/>
                    <a:pt x="689" y="43"/>
                    <a:pt x="680" y="43"/>
                  </a:cubicBezTo>
                  <a:lnTo>
                    <a:pt x="597" y="43"/>
                  </a:lnTo>
                  <a:lnTo>
                    <a:pt x="597" y="129"/>
                  </a:lnTo>
                  <a:close/>
                  <a:moveTo>
                    <a:pt x="574" y="129"/>
                  </a:moveTo>
                  <a:lnTo>
                    <a:pt x="574" y="43"/>
                  </a:lnTo>
                  <a:lnTo>
                    <a:pt x="477" y="43"/>
                  </a:lnTo>
                  <a:cubicBezTo>
                    <a:pt x="430" y="43"/>
                    <a:pt x="429" y="129"/>
                    <a:pt x="477" y="129"/>
                  </a:cubicBezTo>
                  <a:lnTo>
                    <a:pt x="537" y="129"/>
                  </a:lnTo>
                  <a:lnTo>
                    <a:pt x="537" y="104"/>
                  </a:lnTo>
                  <a:lnTo>
                    <a:pt x="486" y="104"/>
                  </a:lnTo>
                  <a:cubicBezTo>
                    <a:pt x="466" y="104"/>
                    <a:pt x="465" y="71"/>
                    <a:pt x="486" y="71"/>
                  </a:cubicBezTo>
                  <a:lnTo>
                    <a:pt x="547" y="71"/>
                  </a:lnTo>
                  <a:lnTo>
                    <a:pt x="547" y="129"/>
                  </a:lnTo>
                  <a:lnTo>
                    <a:pt x="574" y="129"/>
                  </a:lnTo>
                  <a:close/>
                  <a:moveTo>
                    <a:pt x="401" y="43"/>
                  </a:moveTo>
                  <a:lnTo>
                    <a:pt x="332" y="43"/>
                  </a:lnTo>
                  <a:cubicBezTo>
                    <a:pt x="284" y="43"/>
                    <a:pt x="283" y="129"/>
                    <a:pt x="332" y="129"/>
                  </a:cubicBezTo>
                  <a:lnTo>
                    <a:pt x="391" y="129"/>
                  </a:lnTo>
                  <a:lnTo>
                    <a:pt x="391" y="104"/>
                  </a:lnTo>
                  <a:lnTo>
                    <a:pt x="341" y="104"/>
                  </a:lnTo>
                  <a:cubicBezTo>
                    <a:pt x="320" y="104"/>
                    <a:pt x="319" y="71"/>
                    <a:pt x="341" y="71"/>
                  </a:cubicBezTo>
                  <a:lnTo>
                    <a:pt x="401" y="71"/>
                  </a:lnTo>
                  <a:lnTo>
                    <a:pt x="401" y="129"/>
                  </a:lnTo>
                  <a:lnTo>
                    <a:pt x="428" y="129"/>
                  </a:lnTo>
                  <a:lnTo>
                    <a:pt x="428" y="0"/>
                  </a:lnTo>
                  <a:lnTo>
                    <a:pt x="401" y="0"/>
                  </a:lnTo>
                  <a:lnTo>
                    <a:pt x="401" y="43"/>
                  </a:lnTo>
                  <a:close/>
                  <a:moveTo>
                    <a:pt x="279" y="129"/>
                  </a:moveTo>
                  <a:lnTo>
                    <a:pt x="279" y="43"/>
                  </a:lnTo>
                  <a:lnTo>
                    <a:pt x="182" y="43"/>
                  </a:lnTo>
                  <a:cubicBezTo>
                    <a:pt x="135" y="43"/>
                    <a:pt x="134" y="129"/>
                    <a:pt x="182" y="129"/>
                  </a:cubicBezTo>
                  <a:lnTo>
                    <a:pt x="241" y="129"/>
                  </a:lnTo>
                  <a:lnTo>
                    <a:pt x="241" y="104"/>
                  </a:lnTo>
                  <a:lnTo>
                    <a:pt x="191" y="104"/>
                  </a:lnTo>
                  <a:cubicBezTo>
                    <a:pt x="171" y="104"/>
                    <a:pt x="170" y="71"/>
                    <a:pt x="191" y="71"/>
                  </a:cubicBezTo>
                  <a:lnTo>
                    <a:pt x="252" y="71"/>
                  </a:lnTo>
                  <a:lnTo>
                    <a:pt x="252" y="129"/>
                  </a:lnTo>
                  <a:lnTo>
                    <a:pt x="279" y="129"/>
                  </a:lnTo>
                  <a:close/>
                  <a:moveTo>
                    <a:pt x="133" y="43"/>
                  </a:moveTo>
                  <a:lnTo>
                    <a:pt x="133" y="71"/>
                  </a:lnTo>
                  <a:lnTo>
                    <a:pt x="61" y="71"/>
                  </a:lnTo>
                  <a:cubicBezTo>
                    <a:pt x="35" y="71"/>
                    <a:pt x="36" y="104"/>
                    <a:pt x="61" y="104"/>
                  </a:cubicBezTo>
                  <a:lnTo>
                    <a:pt x="132" y="104"/>
                  </a:lnTo>
                  <a:lnTo>
                    <a:pt x="132" y="129"/>
                  </a:lnTo>
                  <a:lnTo>
                    <a:pt x="49" y="129"/>
                  </a:lnTo>
                  <a:cubicBezTo>
                    <a:pt x="0" y="129"/>
                    <a:pt x="4" y="43"/>
                    <a:pt x="49" y="43"/>
                  </a:cubicBezTo>
                  <a:lnTo>
                    <a:pt x="133" y="43"/>
                  </a:lnTo>
                  <a:close/>
                </a:path>
              </a:pathLst>
            </a:custGeom>
            <a:solidFill>
              <a:srgbClr val="123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PY"/>
            </a:p>
          </p:txBody>
        </p:sp>
      </p:grpSp>
      <p:pic>
        <p:nvPicPr>
          <p:cNvPr id="10" name="9 Imagen" descr="tarjeta log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357958"/>
            <a:ext cx="1142976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1549</Words>
  <Application>Microsoft Office PowerPoint</Application>
  <PresentationFormat>Presentación en pantalla (4:3)</PresentationFormat>
  <Paragraphs>458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Hoja de cálculo</vt:lpstr>
      <vt:lpstr>Situación del Sector Automotriz en el Paraguay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del Sector Automotriz en el Paraguay</dc:title>
  <dc:creator>Hugo Salinas</dc:creator>
  <cp:lastModifiedBy>Hugo Salinas</cp:lastModifiedBy>
  <cp:revision>23</cp:revision>
  <dcterms:created xsi:type="dcterms:W3CDTF">2010-05-31T13:51:22Z</dcterms:created>
  <dcterms:modified xsi:type="dcterms:W3CDTF">2010-06-06T20:15:02Z</dcterms:modified>
</cp:coreProperties>
</file>